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1" r:id="rId8"/>
    <p:sldId id="270" r:id="rId9"/>
    <p:sldId id="272" r:id="rId10"/>
    <p:sldId id="273" r:id="rId11"/>
    <p:sldId id="274" r:id="rId12"/>
    <p:sldId id="275" r:id="rId13"/>
    <p:sldId id="276" r:id="rId14"/>
    <p:sldId id="277" r:id="rId15"/>
    <p:sldId id="284" r:id="rId16"/>
    <p:sldId id="285" r:id="rId17"/>
    <p:sldId id="286" r:id="rId18"/>
    <p:sldId id="278" r:id="rId19"/>
    <p:sldId id="279" r:id="rId20"/>
    <p:sldId id="280" r:id="rId21"/>
    <p:sldId id="282" r:id="rId22"/>
    <p:sldId id="281" r:id="rId23"/>
    <p:sldId id="283" r:id="rId24"/>
    <p:sldId id="292" r:id="rId25"/>
    <p:sldId id="293" r:id="rId26"/>
    <p:sldId id="287" r:id="rId27"/>
    <p:sldId id="288" r:id="rId28"/>
    <p:sldId id="257" r:id="rId29"/>
    <p:sldId id="289" r:id="rId30"/>
    <p:sldId id="290" r:id="rId31"/>
    <p:sldId id="291" r:id="rId32"/>
    <p:sldId id="258" r:id="rId33"/>
    <p:sldId id="294" r:id="rId34"/>
    <p:sldId id="296" r:id="rId35"/>
    <p:sldId id="295" r:id="rId36"/>
    <p:sldId id="259" r:id="rId37"/>
    <p:sldId id="260" r:id="rId38"/>
    <p:sldId id="261" r:id="rId39"/>
    <p:sldId id="262" r:id="rId40"/>
    <p:sldId id="263" r:id="rId41"/>
    <p:sldId id="26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4" d="100"/>
          <a:sy n="44" d="100"/>
        </p:scale>
        <p:origin x="-124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1BF92-2020-4309-BD82-AB6AB05C3C8B}"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1BF92-2020-4309-BD82-AB6AB05C3C8B}"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1BF92-2020-4309-BD82-AB6AB05C3C8B}"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1BF92-2020-4309-BD82-AB6AB05C3C8B}"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1BF92-2020-4309-BD82-AB6AB05C3C8B}"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1BF92-2020-4309-BD82-AB6AB05C3C8B}"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1BF92-2020-4309-BD82-AB6AB05C3C8B}" type="datetimeFigureOut">
              <a:rPr lang="en-US" smtClean="0"/>
              <a:pPr/>
              <a:t>9/22/2011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1BF92-2020-4309-BD82-AB6AB05C3C8B}" type="datetimeFigureOut">
              <a:rPr lang="en-US" smtClean="0"/>
              <a:pPr/>
              <a:t>9/22/2011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1BF92-2020-4309-BD82-AB6AB05C3C8B}" type="datetimeFigureOut">
              <a:rPr lang="en-US" smtClean="0"/>
              <a:pPr/>
              <a:t>9/22/2011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1BF92-2020-4309-BD82-AB6AB05C3C8B}"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1BF92-2020-4309-BD82-AB6AB05C3C8B}"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A0D67-715F-463B-BB5C-F8F8C9CED0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1BF92-2020-4309-BD82-AB6AB05C3C8B}" type="datetimeFigureOut">
              <a:rPr lang="en-US" smtClean="0"/>
              <a:pPr/>
              <a:t>9/22/2011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A0D67-715F-463B-BB5C-F8F8C9CED0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ModernEgypt,_Muhammad_Ali_by_Auguste_Couder,_BAP_17996.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2/2e/Panorama_dentro.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c/c9/Suez_Canal_Ismailia2.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File:Ahmed_Orabi_1882.png"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1/16/Ottoman_Empire_1914_h.P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pload.wikimedia.org/wikipedia/commons/c/cb/Rom1856-1859.pn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7/71/Attaturkswords5.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9/99/Baron_Antoine-Jean_Gros-Battle_Pyramids_1810.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European Imperialism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Opening </a:t>
            </a:r>
            <a:r>
              <a:rPr lang="en-US" dirty="0" err="1" smtClean="0"/>
              <a:t>Pandoras</a:t>
            </a:r>
            <a:r>
              <a:rPr lang="en-US" dirty="0" smtClean="0"/>
              <a:t>’ Box</a:t>
            </a:r>
            <a:endParaRPr lang="en-US" dirty="0"/>
          </a:p>
        </p:txBody>
      </p:sp>
      <p:sp>
        <p:nvSpPr>
          <p:cNvPr id="3" name="Content Placeholder 2"/>
          <p:cNvSpPr>
            <a:spLocks noGrp="1"/>
          </p:cNvSpPr>
          <p:nvPr>
            <p:ph sz="half" idx="1"/>
          </p:nvPr>
        </p:nvSpPr>
        <p:spPr>
          <a:xfrm>
            <a:off x="0" y="1524000"/>
            <a:ext cx="5638800" cy="5334000"/>
          </a:xfrm>
        </p:spPr>
        <p:txBody>
          <a:bodyPr>
            <a:normAutofit fontScale="92500" lnSpcReduction="20000"/>
          </a:bodyPr>
          <a:lstStyle/>
          <a:p>
            <a:r>
              <a:rPr lang="en-US" dirty="0" smtClean="0"/>
              <a:t>Possessing most powerful forces in Middle East, Muhammad Ali went on to challenge the Ottoman sultan in 1833</a:t>
            </a:r>
          </a:p>
          <a:p>
            <a:r>
              <a:rPr lang="en-US" dirty="0" smtClean="0"/>
              <a:t>panicked, the sultan sought the help of Russia, which the Tsar was all too happy to oblige</a:t>
            </a:r>
          </a:p>
          <a:p>
            <a:r>
              <a:rPr lang="en-US" dirty="0" smtClean="0"/>
              <a:t>France, apprehensive that their protégé had bit off more than he could chew, asked Muhammad Ali to make peace with sultan</a:t>
            </a:r>
          </a:p>
          <a:p>
            <a:r>
              <a:rPr lang="en-US" dirty="0" smtClean="0"/>
              <a:t>British viewed the situation with horror as both Russia and France had gained a foothold along their  lifeline to India</a:t>
            </a:r>
            <a:endParaRPr lang="en-US" dirty="0"/>
          </a:p>
        </p:txBody>
      </p:sp>
      <p:pic>
        <p:nvPicPr>
          <p:cNvPr id="29698" name="Picture 2" descr="http://upload.wikimedia.org/wikipedia/commons/thumb/2/2d/ModernEgypt%2C_Muhammad_Ali_by_Auguste_Couder%2C_BAP_17996.jpg/220px-ModernEgypt%2C_Muhammad_Ali_by_Auguste_Couder%2C_BAP_17996.jpg">
            <a:hlinkClick r:id="rId2"/>
          </p:cNvPr>
          <p:cNvPicPr>
            <a:picLocks noChangeAspect="1" noChangeArrowheads="1"/>
          </p:cNvPicPr>
          <p:nvPr/>
        </p:nvPicPr>
        <p:blipFill>
          <a:blip r:embed="rId3"/>
          <a:srcRect/>
          <a:stretch>
            <a:fillRect/>
          </a:stretch>
        </p:blipFill>
        <p:spPr bwMode="auto">
          <a:xfrm>
            <a:off x="5469898" y="1676400"/>
            <a:ext cx="3483602" cy="4972050"/>
          </a:xfrm>
          <a:prstGeom prst="rect">
            <a:avLst/>
          </a:prstGeom>
          <a:noFill/>
        </p:spPr>
      </p:pic>
      <p:sp>
        <p:nvSpPr>
          <p:cNvPr id="7" name="TextBox 6"/>
          <p:cNvSpPr txBox="1"/>
          <p:nvPr/>
        </p:nvSpPr>
        <p:spPr>
          <a:xfrm>
            <a:off x="228600" y="685800"/>
            <a:ext cx="8610600" cy="830997"/>
          </a:xfrm>
          <a:prstGeom prst="rect">
            <a:avLst/>
          </a:prstGeom>
          <a:noFill/>
        </p:spPr>
        <p:txBody>
          <a:bodyPr wrap="square" rtlCol="0">
            <a:spAutoFit/>
          </a:bodyPr>
          <a:lstStyle/>
          <a:p>
            <a:r>
              <a:rPr lang="en-US" sz="2400" b="1" dirty="0" smtClean="0">
                <a:solidFill>
                  <a:srgbClr val="FF0000"/>
                </a:solidFill>
              </a:rPr>
              <a:t>KEY Statement: 18</a:t>
            </a:r>
            <a:r>
              <a:rPr lang="en-US" sz="2400" b="1" baseline="30000" dirty="0" smtClean="0">
                <a:solidFill>
                  <a:srgbClr val="FF0000"/>
                </a:solidFill>
              </a:rPr>
              <a:t>th</a:t>
            </a:r>
            <a:r>
              <a:rPr lang="en-US" sz="2400" b="1" dirty="0" smtClean="0">
                <a:solidFill>
                  <a:srgbClr val="FF0000"/>
                </a:solidFill>
              </a:rPr>
              <a:t> and 19</a:t>
            </a:r>
            <a:r>
              <a:rPr lang="en-US" sz="2400" b="1" baseline="30000" dirty="0" smtClean="0">
                <a:solidFill>
                  <a:srgbClr val="FF0000"/>
                </a:solidFill>
              </a:rPr>
              <a:t>th</a:t>
            </a:r>
            <a:r>
              <a:rPr lang="en-US" sz="2400" b="1" dirty="0" smtClean="0">
                <a:solidFill>
                  <a:srgbClr val="FF0000"/>
                </a:solidFill>
              </a:rPr>
              <a:t> Century British foreign policy would reflect an overriding concern to protect lines of trade with India.</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Almost a Russian Lake</a:t>
            </a:r>
            <a:endParaRPr lang="en-US" dirty="0"/>
          </a:p>
        </p:txBody>
      </p:sp>
      <p:sp>
        <p:nvSpPr>
          <p:cNvPr id="3" name="Content Placeholder 2"/>
          <p:cNvSpPr>
            <a:spLocks noGrp="1"/>
          </p:cNvSpPr>
          <p:nvPr>
            <p:ph idx="1"/>
          </p:nvPr>
        </p:nvSpPr>
        <p:spPr>
          <a:xfrm>
            <a:off x="304800" y="1066800"/>
            <a:ext cx="8610600" cy="5638800"/>
          </a:xfrm>
        </p:spPr>
        <p:txBody>
          <a:bodyPr>
            <a:normAutofit fontScale="92500" lnSpcReduction="20000"/>
          </a:bodyPr>
          <a:lstStyle/>
          <a:p>
            <a:r>
              <a:rPr lang="en-US" dirty="0" smtClean="0"/>
              <a:t>Russia saw their golden opportunity to secure the Black Sea:</a:t>
            </a:r>
          </a:p>
          <a:p>
            <a:pPr lvl="1"/>
            <a:r>
              <a:rPr lang="en-US" dirty="0" smtClean="0"/>
              <a:t>signed </a:t>
            </a:r>
            <a:r>
              <a:rPr lang="en-US" b="1" dirty="0" err="1" smtClean="0"/>
              <a:t>Hunkyar</a:t>
            </a:r>
            <a:r>
              <a:rPr lang="en-US" b="1" dirty="0" smtClean="0"/>
              <a:t> </a:t>
            </a:r>
            <a:r>
              <a:rPr lang="en-US" b="1" dirty="0" err="1" smtClean="0"/>
              <a:t>Iskelesi</a:t>
            </a:r>
            <a:r>
              <a:rPr lang="en-US" b="1" dirty="0" smtClean="0"/>
              <a:t> Treaty </a:t>
            </a:r>
            <a:r>
              <a:rPr lang="en-US" dirty="0" smtClean="0"/>
              <a:t>with Ottomans</a:t>
            </a:r>
          </a:p>
          <a:p>
            <a:pPr lvl="1"/>
            <a:r>
              <a:rPr lang="en-US" dirty="0" smtClean="0"/>
              <a:t>gave them right to send troops into Turkey whenever “conditions warranted”</a:t>
            </a:r>
          </a:p>
          <a:p>
            <a:r>
              <a:rPr lang="en-US" dirty="0" smtClean="0"/>
              <a:t>Muhammad Ali complied with the French request and returned to Egypt/Syria</a:t>
            </a:r>
          </a:p>
          <a:p>
            <a:pPr lvl="1"/>
            <a:r>
              <a:rPr lang="en-US" dirty="0" smtClean="0"/>
              <a:t>relieved crisis for 6 years</a:t>
            </a:r>
          </a:p>
          <a:p>
            <a:r>
              <a:rPr lang="en-US" dirty="0" smtClean="0"/>
              <a:t>In 1839, the Ottoman Sultan died, Syria rose up</a:t>
            </a:r>
          </a:p>
          <a:p>
            <a:r>
              <a:rPr lang="en-US" dirty="0" smtClean="0"/>
              <a:t>Ottoman navy and army stepped in to crush Syria’s rebellion but was defeated by Muhammad Ali’s forces; </a:t>
            </a:r>
          </a:p>
          <a:p>
            <a:r>
              <a:rPr lang="en-US" dirty="0" smtClean="0"/>
              <a:t>the new sultan was willing to accede to Muhammad Ali’s demands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Defeat of Ottomans Averted</a:t>
            </a:r>
            <a:endParaRPr lang="en-US" dirty="0"/>
          </a:p>
        </p:txBody>
      </p:sp>
      <p:sp>
        <p:nvSpPr>
          <p:cNvPr id="3" name="Content Placeholder 2"/>
          <p:cNvSpPr>
            <a:spLocks noGrp="1"/>
          </p:cNvSpPr>
          <p:nvPr>
            <p:ph idx="1"/>
          </p:nvPr>
        </p:nvSpPr>
        <p:spPr>
          <a:xfrm>
            <a:off x="228600" y="1143000"/>
            <a:ext cx="8915400" cy="5715000"/>
          </a:xfrm>
        </p:spPr>
        <p:txBody>
          <a:bodyPr>
            <a:normAutofit lnSpcReduction="10000"/>
          </a:bodyPr>
          <a:lstStyle/>
          <a:p>
            <a:r>
              <a:rPr lang="en-US" dirty="0" smtClean="0"/>
              <a:t>frantically suing for a diplomatic solution, Britain and France</a:t>
            </a:r>
            <a:r>
              <a:rPr lang="en-US" dirty="0" smtClean="0"/>
              <a:t> tried to persuade </a:t>
            </a:r>
            <a:r>
              <a:rPr lang="en-US" dirty="0" smtClean="0"/>
              <a:t>: </a:t>
            </a:r>
          </a:p>
          <a:p>
            <a:pPr marL="971550" lvl="1" indent="-514350">
              <a:buFont typeface="+mj-lt"/>
              <a:buAutoNum type="arabicPeriod"/>
            </a:pPr>
            <a:r>
              <a:rPr lang="en-US" dirty="0" smtClean="0"/>
              <a:t>Russia, Prussia and Austria to agree to a treaty to secure navigational rights in exchange for non-belligerence</a:t>
            </a:r>
          </a:p>
          <a:p>
            <a:pPr marL="971550" lvl="1" indent="-514350">
              <a:buFont typeface="+mj-lt"/>
              <a:buAutoNum type="arabicPeriod"/>
            </a:pPr>
            <a:r>
              <a:rPr lang="en-US" dirty="0" smtClean="0"/>
              <a:t>Muhammad Ali to settle for life-time control of Egypt and Syria</a:t>
            </a:r>
          </a:p>
          <a:p>
            <a:r>
              <a:rPr lang="en-US" dirty="0" smtClean="0"/>
              <a:t>This time Muhammad Ali refused to be restrained from attempting to take the Ottoman Empire</a:t>
            </a:r>
          </a:p>
          <a:p>
            <a:r>
              <a:rPr lang="en-US" dirty="0" smtClean="0"/>
              <a:t>While France hesitated, Britain stepped in, invading Syria with the help of the Druze people</a:t>
            </a:r>
          </a:p>
          <a:p>
            <a:pPr lvl="1"/>
            <a:r>
              <a:rPr lang="en-US" dirty="0" smtClean="0"/>
              <a:t>the British took Beirut, defeated M. Ali’s forces in Syria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r>
              <a:rPr lang="en-US" dirty="0" smtClean="0"/>
              <a:t>Straits Convention 1841</a:t>
            </a:r>
            <a:endParaRPr lang="en-US" dirty="0"/>
          </a:p>
        </p:txBody>
      </p:sp>
      <p:sp>
        <p:nvSpPr>
          <p:cNvPr id="3" name="Content Placeholder 2"/>
          <p:cNvSpPr>
            <a:spLocks noGrp="1"/>
          </p:cNvSpPr>
          <p:nvPr>
            <p:ph idx="1"/>
          </p:nvPr>
        </p:nvSpPr>
        <p:spPr>
          <a:xfrm>
            <a:off x="0" y="1066800"/>
            <a:ext cx="9144000" cy="5791200"/>
          </a:xfrm>
        </p:spPr>
        <p:txBody>
          <a:bodyPr>
            <a:normAutofit fontScale="85000" lnSpcReduction="10000"/>
          </a:bodyPr>
          <a:lstStyle/>
          <a:p>
            <a:r>
              <a:rPr lang="en-US" dirty="0" smtClean="0"/>
              <a:t>Muhammad Ali’s former mentor France failed to come to his aid, forcing him to abandon his plan</a:t>
            </a:r>
          </a:p>
          <a:p>
            <a:pPr lvl="1"/>
            <a:r>
              <a:rPr lang="en-US" dirty="0" smtClean="0"/>
              <a:t>he acquiesced to accept role as hereditary pasha of Egypt and Syria</a:t>
            </a:r>
          </a:p>
          <a:p>
            <a:r>
              <a:rPr lang="en-US" dirty="0" smtClean="0"/>
              <a:t>European powers signed </a:t>
            </a:r>
            <a:r>
              <a:rPr lang="en-US" b="1" dirty="0" smtClean="0"/>
              <a:t>Straits Convention in 1841</a:t>
            </a:r>
          </a:p>
          <a:p>
            <a:pPr lvl="1"/>
            <a:r>
              <a:rPr lang="en-US" dirty="0" smtClean="0"/>
              <a:t>demilitarized straits by prohibiting movement of warships of any flag through them</a:t>
            </a:r>
          </a:p>
          <a:p>
            <a:r>
              <a:rPr lang="en-US" dirty="0" smtClean="0"/>
              <a:t>British saw this as means of bottling up Russian Black Sea fleet and promoting the stability of region</a:t>
            </a:r>
          </a:p>
          <a:p>
            <a:r>
              <a:rPr lang="en-US" dirty="0" smtClean="0"/>
              <a:t>Russians </a:t>
            </a:r>
            <a:r>
              <a:rPr lang="en-US" dirty="0" smtClean="0"/>
              <a:t>claimed treaty </a:t>
            </a:r>
            <a:r>
              <a:rPr lang="en-US" dirty="0" smtClean="0"/>
              <a:t>encouraged </a:t>
            </a:r>
            <a:r>
              <a:rPr lang="en-US" dirty="0" smtClean="0"/>
              <a:t>aggressive </a:t>
            </a:r>
            <a:r>
              <a:rPr lang="en-US" dirty="0" smtClean="0"/>
              <a:t>policies of Britain in the region, which would lead to the Crimean </a:t>
            </a:r>
            <a:r>
              <a:rPr lang="en-US" dirty="0" smtClean="0"/>
              <a:t>War</a:t>
            </a:r>
          </a:p>
          <a:p>
            <a:r>
              <a:rPr lang="en-US" dirty="0" smtClean="0"/>
              <a:t>For remainder of 19</a:t>
            </a:r>
            <a:r>
              <a:rPr lang="en-US" baseline="30000" dirty="0" smtClean="0"/>
              <a:t>th</a:t>
            </a:r>
            <a:r>
              <a:rPr lang="en-US" dirty="0" smtClean="0"/>
              <a:t> century, Britain and France would strive to keep the Ottoman Empire alive in order keep Russia out of the Mediterranean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Imperialism in Starts Egypt</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dirty="0" smtClean="0"/>
              <a:t>Muhammad Ali’s penchant for modernization did much for Egypt’s agricultural economy:</a:t>
            </a:r>
          </a:p>
          <a:p>
            <a:pPr lvl="1"/>
            <a:r>
              <a:rPr lang="en-US" dirty="0" smtClean="0"/>
              <a:t>agriculturally productive land rose 30%</a:t>
            </a:r>
          </a:p>
          <a:p>
            <a:pPr lvl="1"/>
            <a:r>
              <a:rPr lang="en-US" dirty="0" smtClean="0"/>
              <a:t>the GNP increased 300% to </a:t>
            </a:r>
            <a:r>
              <a:rPr lang="en-US" dirty="0" smtClean="0">
                <a:latin typeface="Calibri" pitchFamily="34" charset="0"/>
                <a:cs typeface="Calibri" pitchFamily="34" charset="0"/>
              </a:rPr>
              <a:t>₤4,200,000 </a:t>
            </a:r>
          </a:p>
          <a:p>
            <a:pPr lvl="1"/>
            <a:r>
              <a:rPr lang="en-US" dirty="0" smtClean="0">
                <a:latin typeface="Calibri" pitchFamily="34" charset="0"/>
                <a:cs typeface="Calibri" pitchFamily="34" charset="0"/>
              </a:rPr>
              <a:t>exports rose ten fold</a:t>
            </a:r>
          </a:p>
          <a:p>
            <a:pPr lvl="1"/>
            <a:r>
              <a:rPr lang="en-US" dirty="0" smtClean="0">
                <a:latin typeface="Calibri" pitchFamily="34" charset="0"/>
                <a:cs typeface="Calibri" pitchFamily="34" charset="0"/>
              </a:rPr>
              <a:t>prize crops were </a:t>
            </a:r>
            <a:r>
              <a:rPr lang="en-US" b="1" dirty="0" smtClean="0">
                <a:latin typeface="Calibri" pitchFamily="34" charset="0"/>
                <a:cs typeface="Calibri" pitchFamily="34" charset="0"/>
              </a:rPr>
              <a:t>cotton</a:t>
            </a:r>
            <a:r>
              <a:rPr lang="en-US" dirty="0" smtClean="0">
                <a:latin typeface="Calibri" pitchFamily="34" charset="0"/>
                <a:cs typeface="Calibri" pitchFamily="34" charset="0"/>
              </a:rPr>
              <a:t> and </a:t>
            </a:r>
            <a:r>
              <a:rPr lang="en-US" b="1" dirty="0" smtClean="0">
                <a:latin typeface="Calibri" pitchFamily="34" charset="0"/>
                <a:cs typeface="Calibri" pitchFamily="34" charset="0"/>
              </a:rPr>
              <a:t>tobacco</a:t>
            </a:r>
          </a:p>
          <a:p>
            <a:r>
              <a:rPr lang="en-US" dirty="0" smtClean="0">
                <a:latin typeface="Calibri" pitchFamily="34" charset="0"/>
                <a:cs typeface="Calibri" pitchFamily="34" charset="0"/>
              </a:rPr>
              <a:t>Attempts to industrialize Egypt were defeated by the </a:t>
            </a:r>
            <a:r>
              <a:rPr lang="en-US" b="1" dirty="0" smtClean="0">
                <a:latin typeface="Calibri" pitchFamily="34" charset="0"/>
                <a:cs typeface="Calibri" pitchFamily="34" charset="0"/>
              </a:rPr>
              <a:t>Anglo-Ottoman Commercial Treaty of 1838</a:t>
            </a:r>
          </a:p>
          <a:p>
            <a:pPr lvl="1"/>
            <a:r>
              <a:rPr lang="en-US" dirty="0" smtClean="0">
                <a:latin typeface="Calibri" pitchFamily="34" charset="0"/>
                <a:cs typeface="Calibri" pitchFamily="34" charset="0"/>
              </a:rPr>
              <a:t>enabled British to but directly from growers and circumvent Egyptian industries</a:t>
            </a:r>
          </a:p>
          <a:p>
            <a:r>
              <a:rPr lang="en-US" dirty="0" smtClean="0">
                <a:latin typeface="Calibri" pitchFamily="34" charset="0"/>
                <a:cs typeface="Calibri" pitchFamily="34" charset="0"/>
              </a:rPr>
              <a:t>After Muhammad Ali died in 1848, his successors sought to curry favor with the British in order to bolster their own power</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Weakening of the Ottoman Empire</a:t>
            </a:r>
            <a:endParaRPr lang="en-US" dirty="0"/>
          </a:p>
        </p:txBody>
      </p:sp>
      <p:sp>
        <p:nvSpPr>
          <p:cNvPr id="3" name="Content Placeholder 2"/>
          <p:cNvSpPr>
            <a:spLocks noGrp="1"/>
          </p:cNvSpPr>
          <p:nvPr>
            <p:ph idx="1"/>
          </p:nvPr>
        </p:nvSpPr>
        <p:spPr>
          <a:xfrm>
            <a:off x="0" y="1143000"/>
            <a:ext cx="9144000" cy="5715000"/>
          </a:xfrm>
        </p:spPr>
        <p:txBody>
          <a:bodyPr/>
          <a:lstStyle/>
          <a:p>
            <a:r>
              <a:rPr lang="en-US" dirty="0" smtClean="0"/>
              <a:t>by the beginning of the 19</a:t>
            </a:r>
            <a:r>
              <a:rPr lang="en-US" baseline="30000" dirty="0" smtClean="0"/>
              <a:t>th</a:t>
            </a:r>
            <a:r>
              <a:rPr lang="en-US" dirty="0" smtClean="0"/>
              <a:t> century the Janissary Corps had become so large, corrupt and indolent that they had to be disbanded</a:t>
            </a:r>
          </a:p>
          <a:p>
            <a:r>
              <a:rPr lang="en-US" dirty="0" smtClean="0"/>
              <a:t>The weakened Ottoman empire began to lose its grip on Europe, they lost to Russia in 1828:</a:t>
            </a:r>
          </a:p>
          <a:p>
            <a:pPr lvl="1"/>
            <a:r>
              <a:rPr lang="en-US" dirty="0" smtClean="0"/>
              <a:t>Greece and Serbia declared independent and mouth of Danube ceded to Russia in Treaty of Adrianople of 1829</a:t>
            </a:r>
          </a:p>
          <a:p>
            <a:r>
              <a:rPr lang="en-US" dirty="0" smtClean="0"/>
              <a:t>Crimean War, Nicholas I of Russia thought to divide Ottoman Empire with Britain, instead found himself at war with the alliance of Britain, France and later Austria in defense of the Ottomans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le:Panorama dentro.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Crimean War 1853-1856</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Crimean War</a:t>
            </a:r>
            <a:endParaRPr lang="en-US" dirty="0"/>
          </a:p>
        </p:txBody>
      </p:sp>
      <p:sp>
        <p:nvSpPr>
          <p:cNvPr id="3" name="Content Placeholder 2"/>
          <p:cNvSpPr>
            <a:spLocks noGrp="1"/>
          </p:cNvSpPr>
          <p:nvPr>
            <p:ph idx="1"/>
          </p:nvPr>
        </p:nvSpPr>
        <p:spPr>
          <a:xfrm>
            <a:off x="0" y="1143000"/>
            <a:ext cx="8915400" cy="5715000"/>
          </a:xfrm>
        </p:spPr>
        <p:txBody>
          <a:bodyPr>
            <a:normAutofit fontScale="92500" lnSpcReduction="10000"/>
          </a:bodyPr>
          <a:lstStyle/>
          <a:p>
            <a:r>
              <a:rPr lang="en-US" dirty="0" smtClean="0"/>
              <a:t>horrific losses suffered by both sides:</a:t>
            </a:r>
          </a:p>
          <a:p>
            <a:pPr lvl="1"/>
            <a:r>
              <a:rPr lang="en-US" dirty="0" smtClean="0"/>
              <a:t>375,000 of Ottomans, British, French, Sardinian soldiers killed (more than half due to disease)</a:t>
            </a:r>
          </a:p>
          <a:p>
            <a:pPr lvl="1"/>
            <a:r>
              <a:rPr lang="en-US" dirty="0" smtClean="0"/>
              <a:t>220,000 Russians killed (100,000 due to disease)</a:t>
            </a:r>
          </a:p>
          <a:p>
            <a:pPr lvl="1"/>
            <a:r>
              <a:rPr lang="en-US" dirty="0" smtClean="0"/>
              <a:t>saw advent of improved surgical techniques and nursing</a:t>
            </a:r>
          </a:p>
          <a:p>
            <a:r>
              <a:rPr lang="en-US" dirty="0" smtClean="0"/>
              <a:t>War ended with Treaty of Paris in March 1856</a:t>
            </a:r>
          </a:p>
          <a:p>
            <a:pPr lvl="1"/>
            <a:r>
              <a:rPr lang="en-US" dirty="0" smtClean="0"/>
              <a:t>though part of victorious alliance, Ottomans lost autonomy (sold their soul to the allies)</a:t>
            </a:r>
          </a:p>
          <a:p>
            <a:pPr lvl="1"/>
            <a:r>
              <a:rPr lang="en-US" dirty="0" smtClean="0"/>
              <a:t>anything which endangered the integrity of the Ottoman Empire was to “be considered a question of European interest”</a:t>
            </a:r>
          </a:p>
          <a:p>
            <a:pPr lvl="1"/>
            <a:r>
              <a:rPr lang="en-US" dirty="0" smtClean="0"/>
              <a:t>Ottomans would be required to demonstrate some sort of “reform” from now until World War 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Suez Canal</a:t>
            </a:r>
            <a:endParaRPr lang="en-US" dirty="0"/>
          </a:p>
        </p:txBody>
      </p:sp>
      <p:sp>
        <p:nvSpPr>
          <p:cNvPr id="3" name="Content Placeholder 2"/>
          <p:cNvSpPr>
            <a:spLocks noGrp="1"/>
          </p:cNvSpPr>
          <p:nvPr>
            <p:ph idx="1"/>
          </p:nvPr>
        </p:nvSpPr>
        <p:spPr>
          <a:xfrm>
            <a:off x="0" y="1295400"/>
            <a:ext cx="6096000" cy="5562600"/>
          </a:xfrm>
        </p:spPr>
        <p:txBody>
          <a:bodyPr>
            <a:normAutofit fontScale="92500"/>
          </a:bodyPr>
          <a:lstStyle/>
          <a:p>
            <a:r>
              <a:rPr lang="en-US" dirty="0" smtClean="0"/>
              <a:t>No wonder that by 1869, British trade totaled 41% of Egypt’s imports and 49% of her exports</a:t>
            </a:r>
          </a:p>
          <a:p>
            <a:r>
              <a:rPr lang="en-US" dirty="0" smtClean="0"/>
              <a:t>Ironically, when Frenchman </a:t>
            </a:r>
            <a:r>
              <a:rPr lang="en-US" b="1" dirty="0" smtClean="0"/>
              <a:t>Ferdinand de Lesseps </a:t>
            </a:r>
            <a:r>
              <a:rPr lang="en-US" dirty="0" smtClean="0"/>
              <a:t>proposed the completion of a large canal partially started by the ancient </a:t>
            </a:r>
            <a:r>
              <a:rPr lang="en-US" dirty="0" err="1" smtClean="0"/>
              <a:t>pharoahs</a:t>
            </a:r>
            <a:r>
              <a:rPr lang="en-US" dirty="0" smtClean="0"/>
              <a:t>, the British hotly </a:t>
            </a:r>
            <a:r>
              <a:rPr lang="en-US" u="sng" dirty="0" smtClean="0"/>
              <a:t>opposed</a:t>
            </a:r>
            <a:r>
              <a:rPr lang="en-US" dirty="0" smtClean="0"/>
              <a:t> it.</a:t>
            </a:r>
          </a:p>
          <a:p>
            <a:pPr lvl="1"/>
            <a:r>
              <a:rPr lang="en-US" dirty="0" smtClean="0"/>
              <a:t>some feared that although a canal would shorten the trip from London to Bombay, it would open access for Britain’s rivals to India</a:t>
            </a:r>
            <a:endParaRPr lang="en-US" dirty="0"/>
          </a:p>
        </p:txBody>
      </p:sp>
      <p:pic>
        <p:nvPicPr>
          <p:cNvPr id="31746" name="Picture 2" descr="http://looklex.com/e.o/ill/suez_canal02.jpg"/>
          <p:cNvPicPr>
            <a:picLocks noChangeAspect="1" noChangeArrowheads="1"/>
          </p:cNvPicPr>
          <p:nvPr/>
        </p:nvPicPr>
        <p:blipFill>
          <a:blip r:embed="rId2"/>
          <a:srcRect/>
          <a:stretch>
            <a:fillRect/>
          </a:stretch>
        </p:blipFill>
        <p:spPr bwMode="auto">
          <a:xfrm>
            <a:off x="6003515" y="1219200"/>
            <a:ext cx="3098263" cy="510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Suez Canal</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de Lesseps raised the necessary capital in France, Holland, Italy and Spain</a:t>
            </a:r>
          </a:p>
          <a:p>
            <a:r>
              <a:rPr lang="en-US" dirty="0" smtClean="0"/>
              <a:t>the charter of the </a:t>
            </a:r>
            <a:r>
              <a:rPr lang="en-US" dirty="0" err="1" smtClean="0"/>
              <a:t>Compagnie</a:t>
            </a:r>
            <a:r>
              <a:rPr lang="en-US" dirty="0" smtClean="0"/>
              <a:t> </a:t>
            </a:r>
            <a:r>
              <a:rPr lang="en-US" dirty="0" err="1" smtClean="0"/>
              <a:t>Universelle</a:t>
            </a:r>
            <a:r>
              <a:rPr lang="en-US" dirty="0" smtClean="0"/>
              <a:t> du Canal Maritime de Suez was awarded in 1856</a:t>
            </a:r>
          </a:p>
          <a:p>
            <a:pPr lvl="1"/>
            <a:r>
              <a:rPr lang="en-US" dirty="0" smtClean="0"/>
              <a:t>gave concession of the canal to company for 99 years after completion</a:t>
            </a:r>
          </a:p>
          <a:p>
            <a:pPr lvl="1"/>
            <a:r>
              <a:rPr lang="en-US" dirty="0" smtClean="0"/>
              <a:t>in exchange for 15% of net profit going to Egypt</a:t>
            </a:r>
          </a:p>
          <a:p>
            <a:r>
              <a:rPr lang="en-US" dirty="0" smtClean="0"/>
              <a:t>begun in 1859, Egypt supplied 80% of labor force</a:t>
            </a:r>
          </a:p>
          <a:p>
            <a:r>
              <a:rPr lang="en-US" dirty="0" smtClean="0"/>
              <a:t>canal was completed in 1869 at a cost of 11.5 million francs &amp; the opening ceremony was a world class event</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Empire of the Turks</a:t>
            </a:r>
            <a:endParaRPr lang="en-US" dirty="0"/>
          </a:p>
        </p:txBody>
      </p:sp>
      <p:sp>
        <p:nvSpPr>
          <p:cNvPr id="3" name="Content Placeholder 2"/>
          <p:cNvSpPr>
            <a:spLocks noGrp="1"/>
          </p:cNvSpPr>
          <p:nvPr>
            <p:ph idx="1"/>
          </p:nvPr>
        </p:nvSpPr>
        <p:spPr>
          <a:xfrm>
            <a:off x="0" y="1524000"/>
            <a:ext cx="9144000" cy="5181600"/>
          </a:xfrm>
        </p:spPr>
        <p:txBody>
          <a:bodyPr/>
          <a:lstStyle/>
          <a:p>
            <a:r>
              <a:rPr lang="en-US" dirty="0" smtClean="0"/>
              <a:t>What began as a Arab-dominated empire, Islam experienced a shift in power to the Turks after the twelfth century</a:t>
            </a:r>
          </a:p>
          <a:p>
            <a:r>
              <a:rPr lang="en-US" dirty="0" smtClean="0"/>
              <a:t>Up until World War I, the fanatical enmity between the </a:t>
            </a:r>
            <a:r>
              <a:rPr lang="en-US" dirty="0" err="1" smtClean="0"/>
              <a:t>Shi’ites</a:t>
            </a:r>
            <a:r>
              <a:rPr lang="en-US" dirty="0" smtClean="0"/>
              <a:t> of </a:t>
            </a:r>
            <a:r>
              <a:rPr lang="en-US" dirty="0" err="1" smtClean="0"/>
              <a:t>Safavid</a:t>
            </a:r>
            <a:r>
              <a:rPr lang="en-US" dirty="0" smtClean="0"/>
              <a:t> Iran and the Sunni Ottomans  was the overriding source of conflict</a:t>
            </a:r>
          </a:p>
          <a:p>
            <a:pPr lvl="1"/>
            <a:r>
              <a:rPr lang="en-US" dirty="0" smtClean="0"/>
              <a:t>both tried to curry favor of various European powers against the other</a:t>
            </a:r>
          </a:p>
          <a:p>
            <a:pPr lvl="1"/>
            <a:r>
              <a:rPr lang="en-US" dirty="0" smtClean="0"/>
              <a:t>Europeans consequently benefited from special privileges proffered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890" name="Picture 2" descr="http://www.wwnorton.com/college/history/ralph/ralimage/30suez.jpg"/>
          <p:cNvPicPr>
            <a:picLocks noChangeAspect="1" noChangeArrowheads="1"/>
          </p:cNvPicPr>
          <p:nvPr/>
        </p:nvPicPr>
        <p:blipFill>
          <a:blip r:embed="rId2"/>
          <a:srcRect/>
          <a:stretch>
            <a:fillRect/>
          </a:stretch>
        </p:blipFill>
        <p:spPr bwMode="auto">
          <a:xfrm>
            <a:off x="0" y="304800"/>
            <a:ext cx="9174480" cy="6553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Inauguration of the Canal</a:t>
            </a:r>
            <a:endParaRPr lang="en-US" dirty="0"/>
          </a:p>
        </p:txBody>
      </p:sp>
      <p:pic>
        <p:nvPicPr>
          <p:cNvPr id="39938" name="Picture 2" descr="http://cache2.artprintimages.com/p/LRG/15/1501/DDDBD00Z/art-print/%C3%A9douard-riou-the-inauguration-procession-of-the-suez-canal-at-el-guisr-in-1865.jpg"/>
          <p:cNvPicPr>
            <a:picLocks noChangeAspect="1" noChangeArrowheads="1"/>
          </p:cNvPicPr>
          <p:nvPr/>
        </p:nvPicPr>
        <p:blipFill>
          <a:blip r:embed="rId2"/>
          <a:srcRect/>
          <a:stretch>
            <a:fillRect/>
          </a:stretch>
        </p:blipFill>
        <p:spPr bwMode="auto">
          <a:xfrm>
            <a:off x="762000" y="1200150"/>
            <a:ext cx="7543800" cy="56578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descr="File:Suez Canal Ismailia2.jpg">
            <a:hlinkClick r:id="rId2"/>
          </p:cNvPr>
          <p:cNvPicPr>
            <a:picLocks noChangeAspect="1" noChangeArrowheads="1"/>
          </p:cNvPicPr>
          <p:nvPr/>
        </p:nvPicPr>
        <p:blipFill>
          <a:blip r:embed="rId3"/>
          <a:srcRect/>
          <a:stretch>
            <a:fillRect/>
          </a:stretch>
        </p:blipFill>
        <p:spPr bwMode="auto">
          <a:xfrm>
            <a:off x="0" y="91440"/>
            <a:ext cx="9144000" cy="6766560"/>
          </a:xfrm>
          <a:prstGeom prst="rect">
            <a:avLst/>
          </a:prstGeom>
          <a:noFill/>
        </p:spPr>
      </p:pic>
      <p:sp>
        <p:nvSpPr>
          <p:cNvPr id="4" name="TextBox 3"/>
          <p:cNvSpPr txBox="1"/>
          <p:nvPr/>
        </p:nvSpPr>
        <p:spPr>
          <a:xfrm>
            <a:off x="533400" y="533400"/>
            <a:ext cx="8153400" cy="2246769"/>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rPr>
              <a:t>More than any other event, the Suez canal opened the Middle East to European imperialism. Now they had a vested interest in the canal and England, in particular, viewed the security the canal as vital to the safety of the trade link to India. </a:t>
            </a:r>
            <a:endParaRPr lang="en-US"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Constantinople Convention</a:t>
            </a:r>
            <a:endParaRPr lang="en-US" dirty="0"/>
          </a:p>
        </p:txBody>
      </p:sp>
      <p:sp>
        <p:nvSpPr>
          <p:cNvPr id="3" name="Content Placeholder 2"/>
          <p:cNvSpPr>
            <a:spLocks noGrp="1"/>
          </p:cNvSpPr>
          <p:nvPr>
            <p:ph idx="1"/>
          </p:nvPr>
        </p:nvSpPr>
        <p:spPr>
          <a:xfrm>
            <a:off x="152400" y="1143000"/>
            <a:ext cx="8763000" cy="5562600"/>
          </a:xfrm>
        </p:spPr>
        <p:txBody>
          <a:bodyPr>
            <a:normAutofit/>
          </a:bodyPr>
          <a:lstStyle/>
          <a:p>
            <a:r>
              <a:rPr lang="en-US" dirty="0" smtClean="0"/>
              <a:t>In 1873 an international conference established a schedule of tariffs and decided the canal should be open to all nations</a:t>
            </a:r>
          </a:p>
          <a:p>
            <a:r>
              <a:rPr lang="en-US" dirty="0" smtClean="0"/>
              <a:t>in 1888, Austria, France, Germany, Britain, Italy, Holland, Russia, Spain and Turkey signed the </a:t>
            </a:r>
            <a:r>
              <a:rPr lang="en-US" b="1" dirty="0" smtClean="0"/>
              <a:t>Constantinople Convention </a:t>
            </a:r>
            <a:r>
              <a:rPr lang="en-US" dirty="0" smtClean="0"/>
              <a:t>stating that the canal:</a:t>
            </a:r>
          </a:p>
          <a:p>
            <a:r>
              <a:rPr lang="en-US" dirty="0" smtClean="0"/>
              <a:t>should “</a:t>
            </a:r>
            <a:r>
              <a:rPr lang="en-US" b="1" dirty="0" smtClean="0"/>
              <a:t>always be free and open in time of war as in time of peace, to every vessel of commerce or of war, without distinction of flag</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Egyptian Revolt</a:t>
            </a:r>
            <a:endParaRPr lang="en-US" dirty="0"/>
          </a:p>
        </p:txBody>
      </p:sp>
      <p:sp>
        <p:nvSpPr>
          <p:cNvPr id="3" name="Content Placeholder 2"/>
          <p:cNvSpPr>
            <a:spLocks noGrp="1"/>
          </p:cNvSpPr>
          <p:nvPr>
            <p:ph sz="half" idx="1"/>
          </p:nvPr>
        </p:nvSpPr>
        <p:spPr>
          <a:xfrm>
            <a:off x="228600" y="3048000"/>
            <a:ext cx="8915400" cy="3810000"/>
          </a:xfrm>
        </p:spPr>
        <p:txBody>
          <a:bodyPr>
            <a:normAutofit/>
          </a:bodyPr>
          <a:lstStyle/>
          <a:p>
            <a:r>
              <a:rPr lang="en-US" dirty="0" smtClean="0"/>
              <a:t>junior officers under the leadership of Col. ‘</a:t>
            </a:r>
            <a:r>
              <a:rPr lang="en-US" dirty="0" err="1" smtClean="0"/>
              <a:t>Urabi</a:t>
            </a:r>
            <a:r>
              <a:rPr lang="en-US" dirty="0" smtClean="0"/>
              <a:t> arose in protest in 1882. </a:t>
            </a:r>
          </a:p>
          <a:p>
            <a:pPr lvl="1"/>
            <a:r>
              <a:rPr lang="en-US" dirty="0" smtClean="0"/>
              <a:t>because they were neither well organized or clear with ideas concerning a constitution, they were unsuccessful in toppling the government</a:t>
            </a:r>
          </a:p>
          <a:p>
            <a:pPr lvl="1"/>
            <a:r>
              <a:rPr lang="en-US" dirty="0" smtClean="0"/>
              <a:t>riots broke out in Alexandria, killing Europeans and Egyptians</a:t>
            </a:r>
          </a:p>
          <a:p>
            <a:r>
              <a:rPr lang="en-US" dirty="0" smtClean="0"/>
              <a:t>British used this as pretext for intervention</a:t>
            </a:r>
            <a:endParaRPr lang="en-US" dirty="0"/>
          </a:p>
        </p:txBody>
      </p:sp>
      <p:sp>
        <p:nvSpPr>
          <p:cNvPr id="5" name="Content Placeholder 4"/>
          <p:cNvSpPr>
            <a:spLocks noGrp="1"/>
          </p:cNvSpPr>
          <p:nvPr>
            <p:ph sz="half" idx="2"/>
          </p:nvPr>
        </p:nvSpPr>
        <p:spPr>
          <a:xfrm>
            <a:off x="152400" y="1219200"/>
            <a:ext cx="6781800" cy="1828801"/>
          </a:xfrm>
        </p:spPr>
        <p:txBody>
          <a:bodyPr>
            <a:normAutofit/>
          </a:bodyPr>
          <a:lstStyle/>
          <a:p>
            <a:r>
              <a:rPr lang="en-US" dirty="0" smtClean="0"/>
              <a:t>high taxes, incompetent government officials, presence of </a:t>
            </a:r>
            <a:r>
              <a:rPr lang="en-US" dirty="0" smtClean="0"/>
              <a:t>foreigners (including Turks), </a:t>
            </a:r>
            <a:r>
              <a:rPr lang="en-US" dirty="0" smtClean="0"/>
              <a:t>aroused animosity of young professional </a:t>
            </a:r>
            <a:r>
              <a:rPr lang="en-US" dirty="0" smtClean="0"/>
              <a:t>Egyptians</a:t>
            </a:r>
            <a:endParaRPr lang="en-US" dirty="0" smtClean="0"/>
          </a:p>
        </p:txBody>
      </p:sp>
      <p:pic>
        <p:nvPicPr>
          <p:cNvPr id="45058" name="Picture 2" descr="http://upload.wikimedia.org/wikipedia/commons/thumb/e/ee/Ahmed_Orabi_1882.png/220px-Ahmed_Orabi_1882.png">
            <a:hlinkClick r:id="rId2"/>
          </p:cNvPr>
          <p:cNvPicPr>
            <a:picLocks noChangeAspect="1" noChangeArrowheads="1"/>
          </p:cNvPicPr>
          <p:nvPr/>
        </p:nvPicPr>
        <p:blipFill>
          <a:blip r:embed="rId3"/>
          <a:srcRect/>
          <a:stretch>
            <a:fillRect/>
          </a:stretch>
        </p:blipFill>
        <p:spPr bwMode="auto">
          <a:xfrm>
            <a:off x="6533214" y="0"/>
            <a:ext cx="2610786" cy="2895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Egypt Becomes British Protectorate</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on July 11, 1882, the British bombarded Alexandria.</a:t>
            </a:r>
          </a:p>
          <a:p>
            <a:r>
              <a:rPr lang="en-US" dirty="0" smtClean="0"/>
              <a:t>Battle of Tel al-</a:t>
            </a:r>
            <a:r>
              <a:rPr lang="en-US" dirty="0" err="1" smtClean="0"/>
              <a:t>Kabir</a:t>
            </a:r>
            <a:r>
              <a:rPr lang="en-US" dirty="0" smtClean="0"/>
              <a:t>, British forces defeated the troops of Col. ‘</a:t>
            </a:r>
            <a:r>
              <a:rPr lang="en-US" dirty="0" err="1" smtClean="0"/>
              <a:t>Urabi</a:t>
            </a:r>
            <a:r>
              <a:rPr lang="en-US" dirty="0" smtClean="0"/>
              <a:t>, who was banished to Ceylon</a:t>
            </a:r>
          </a:p>
          <a:p>
            <a:r>
              <a:rPr lang="en-US" dirty="0" smtClean="0"/>
              <a:t>British troops remained in Egypt until 1956 despite promises to withdraw “as soon as the state of the country and the organization of proper means for the maintenance of Khedival authority will permit it”</a:t>
            </a:r>
          </a:p>
          <a:p>
            <a:r>
              <a:rPr lang="en-US" dirty="0" smtClean="0"/>
              <a:t>Although as British protectorate, Egypt was made financially solvent, there arose a spirit of Egyptian nationalism because of the foreign occupation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Ottoman Empire Bankrupt</a:t>
            </a:r>
            <a:endParaRPr lang="en-US" dirty="0"/>
          </a:p>
        </p:txBody>
      </p:sp>
      <p:sp>
        <p:nvSpPr>
          <p:cNvPr id="3" name="Content Placeholder 2"/>
          <p:cNvSpPr>
            <a:spLocks noGrp="1"/>
          </p:cNvSpPr>
          <p:nvPr>
            <p:ph idx="1"/>
          </p:nvPr>
        </p:nvSpPr>
        <p:spPr>
          <a:xfrm>
            <a:off x="228600" y="1600200"/>
            <a:ext cx="8915400" cy="5257800"/>
          </a:xfrm>
        </p:spPr>
        <p:txBody>
          <a:bodyPr>
            <a:normAutofit fontScale="92500"/>
          </a:bodyPr>
          <a:lstStyle/>
          <a:p>
            <a:r>
              <a:rPr lang="en-US" dirty="0" smtClean="0"/>
              <a:t>The Crimean War marked the first time Ottomans borrowed money from foreign banks</a:t>
            </a:r>
          </a:p>
          <a:p>
            <a:r>
              <a:rPr lang="en-US" dirty="0" smtClean="0"/>
              <a:t>Once the door was opened, the sultans continued to borrow from European creditors</a:t>
            </a:r>
          </a:p>
          <a:p>
            <a:pPr lvl="1"/>
            <a:r>
              <a:rPr lang="en-US" dirty="0" smtClean="0"/>
              <a:t>European lenders enjoyed such good profits they worked to make it convenient for sultans to borrow</a:t>
            </a:r>
          </a:p>
          <a:p>
            <a:r>
              <a:rPr lang="en-US" dirty="0" smtClean="0"/>
              <a:t>by 1881, the whole empire went into receivership:</a:t>
            </a:r>
          </a:p>
          <a:p>
            <a:pPr lvl="1"/>
            <a:r>
              <a:rPr lang="en-US" b="1" dirty="0" smtClean="0"/>
              <a:t>Council of Administration of Ottoman Public Debt</a:t>
            </a:r>
            <a:r>
              <a:rPr lang="en-US" dirty="0" smtClean="0"/>
              <a:t>, staffed by British, French, Dutch, German, Austrian and Italian creditors, took control of the empire’s economy</a:t>
            </a:r>
          </a:p>
          <a:p>
            <a:pPr lvl="1"/>
            <a:r>
              <a:rPr lang="en-US" dirty="0" smtClean="0"/>
              <a:t>for first time, Ottoman citizens enjoyed some prosperity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Germans Make Inroads</a:t>
            </a:r>
            <a:endParaRPr lang="en-US" dirty="0"/>
          </a:p>
        </p:txBody>
      </p:sp>
      <p:sp>
        <p:nvSpPr>
          <p:cNvPr id="3" name="Content Placeholder 2"/>
          <p:cNvSpPr>
            <a:spLocks noGrp="1"/>
          </p:cNvSpPr>
          <p:nvPr>
            <p:ph idx="1"/>
          </p:nvPr>
        </p:nvSpPr>
        <p:spPr>
          <a:xfrm>
            <a:off x="0" y="990600"/>
            <a:ext cx="9144000" cy="5638800"/>
          </a:xfrm>
        </p:spPr>
        <p:txBody>
          <a:bodyPr>
            <a:normAutofit fontScale="85000" lnSpcReduction="20000"/>
          </a:bodyPr>
          <a:lstStyle/>
          <a:p>
            <a:r>
              <a:rPr lang="en-US" dirty="0" smtClean="0"/>
              <a:t>Europeans found a goldmine of opportunities in the Middle East</a:t>
            </a:r>
          </a:p>
          <a:p>
            <a:r>
              <a:rPr lang="en-US" dirty="0" smtClean="0"/>
              <a:t>the Germans under Kaiser Wilhelm II were not slack to take advantage of the Ottoman’s need for infrastructure:</a:t>
            </a:r>
          </a:p>
          <a:p>
            <a:pPr lvl="1"/>
            <a:r>
              <a:rPr lang="en-US" dirty="0" smtClean="0"/>
              <a:t>built railroads from Berlin-to-Baghdad, modernized roads</a:t>
            </a:r>
          </a:p>
          <a:p>
            <a:pPr lvl="1"/>
            <a:r>
              <a:rPr lang="en-US" dirty="0" smtClean="0"/>
              <a:t>supplied arms to the Ottomans</a:t>
            </a:r>
          </a:p>
          <a:p>
            <a:r>
              <a:rPr lang="en-US" dirty="0" smtClean="0"/>
              <a:t>This alarmed the British, French and Russians &amp; sought to neutralize German influence in region</a:t>
            </a:r>
          </a:p>
          <a:p>
            <a:r>
              <a:rPr lang="en-US" dirty="0" smtClean="0"/>
              <a:t>while British and French were not in position to come to their aid, Russia once again went to war with the Ottomans in 1878 and wrested the remainder of Eastern Europe from the Ottomans</a:t>
            </a:r>
          </a:p>
          <a:p>
            <a:pPr lvl="1"/>
            <a:r>
              <a:rPr lang="en-US" dirty="0" smtClean="0"/>
              <a:t>divided among  Austria (Bosnia &amp; Herzegovina), Russia (Bessarabia, </a:t>
            </a:r>
            <a:r>
              <a:rPr lang="en-US" dirty="0" err="1" smtClean="0"/>
              <a:t>Batum</a:t>
            </a:r>
            <a:r>
              <a:rPr lang="en-US" dirty="0" smtClean="0"/>
              <a:t> and Kars), Britain (Cyprus) and Greece; Serbia and Montenegro became independent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Last Vestiges of Pan-Islam</a:t>
            </a:r>
            <a:endParaRPr lang="en-US" dirty="0"/>
          </a:p>
        </p:txBody>
      </p:sp>
      <p:sp>
        <p:nvSpPr>
          <p:cNvPr id="3" name="Content Placeholder 2"/>
          <p:cNvSpPr>
            <a:spLocks noGrp="1"/>
          </p:cNvSpPr>
          <p:nvPr>
            <p:ph idx="1"/>
          </p:nvPr>
        </p:nvSpPr>
        <p:spPr>
          <a:xfrm>
            <a:off x="0" y="1066800"/>
            <a:ext cx="8991600" cy="5638800"/>
          </a:xfrm>
        </p:spPr>
        <p:txBody>
          <a:bodyPr>
            <a:normAutofit fontScale="92500" lnSpcReduction="20000"/>
          </a:bodyPr>
          <a:lstStyle/>
          <a:p>
            <a:r>
              <a:rPr lang="en-US" dirty="0" smtClean="0"/>
              <a:t>by the end of 19</a:t>
            </a:r>
            <a:r>
              <a:rPr lang="en-US" baseline="30000" dirty="0" smtClean="0"/>
              <a:t>th</a:t>
            </a:r>
            <a:r>
              <a:rPr lang="en-US" dirty="0" smtClean="0"/>
              <a:t> century, nearly all of Islamic states were either directly occupied or had restricted sovereignty by European powers particularly Britain, France and Russia</a:t>
            </a:r>
          </a:p>
          <a:p>
            <a:r>
              <a:rPr lang="en-US" dirty="0" smtClean="0"/>
              <a:t>Last Ottoman sultan with unrestrained authority was Abdul </a:t>
            </a:r>
            <a:r>
              <a:rPr lang="en-US" dirty="0" err="1" smtClean="0"/>
              <a:t>Hamid</a:t>
            </a:r>
            <a:r>
              <a:rPr lang="en-US" dirty="0" smtClean="0"/>
              <a:t> II (1876-1909</a:t>
            </a:r>
            <a:r>
              <a:rPr lang="en-US" dirty="0" smtClean="0"/>
              <a:t>), a cunning leader</a:t>
            </a:r>
            <a:endParaRPr lang="en-US" dirty="0" smtClean="0"/>
          </a:p>
          <a:p>
            <a:pPr lvl="1"/>
            <a:r>
              <a:rPr lang="en-US" dirty="0" smtClean="0"/>
              <a:t>promoted Pan-Islamic solidarity to </a:t>
            </a:r>
            <a:r>
              <a:rPr lang="en-US" dirty="0" smtClean="0"/>
              <a:t>strengthen </a:t>
            </a:r>
            <a:r>
              <a:rPr lang="en-US" dirty="0" smtClean="0"/>
              <a:t>leverage with European powers</a:t>
            </a:r>
          </a:p>
          <a:p>
            <a:pPr lvl="1"/>
            <a:r>
              <a:rPr lang="en-US" dirty="0" smtClean="0"/>
              <a:t>expanded state educational system to counter spread of foreign-sponsored (</a:t>
            </a:r>
            <a:r>
              <a:rPr lang="en-US" dirty="0" err="1" smtClean="0"/>
              <a:t>esp</a:t>
            </a:r>
            <a:r>
              <a:rPr lang="en-US" dirty="0" smtClean="0"/>
              <a:t> Christian missionary) schools</a:t>
            </a:r>
          </a:p>
          <a:p>
            <a:pPr lvl="1"/>
            <a:r>
              <a:rPr lang="en-US" dirty="0" smtClean="0"/>
              <a:t>developed communication and transportation including extensive railways including fabled Orient Express</a:t>
            </a:r>
          </a:p>
          <a:p>
            <a:pPr lvl="1"/>
            <a:r>
              <a:rPr lang="en-US" dirty="0" smtClean="0"/>
              <a:t>Germany offered  </a:t>
            </a:r>
            <a:r>
              <a:rPr lang="en-US" dirty="0" smtClean="0"/>
              <a:t>numerous contracts to expand Ottoman infrastructure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Awakening</a:t>
            </a:r>
            <a:endParaRPr lang="en-US" dirty="0"/>
          </a:p>
        </p:txBody>
      </p:sp>
      <p:sp>
        <p:nvSpPr>
          <p:cNvPr id="3" name="Content Placeholder 2"/>
          <p:cNvSpPr>
            <a:spLocks noGrp="1"/>
          </p:cNvSpPr>
          <p:nvPr>
            <p:ph idx="1"/>
          </p:nvPr>
        </p:nvSpPr>
        <p:spPr>
          <a:xfrm>
            <a:off x="0" y="1371600"/>
            <a:ext cx="9144000" cy="5105400"/>
          </a:xfrm>
        </p:spPr>
        <p:txBody>
          <a:bodyPr>
            <a:normAutofit lnSpcReduction="10000"/>
          </a:bodyPr>
          <a:lstStyle/>
          <a:p>
            <a:r>
              <a:rPr lang="en-US" dirty="0" smtClean="0"/>
              <a:t>Dissatisfied with having become “the sick man of Europe”, being subject to whims of European creditors and an autocratic sultan, young professional Ottoman Turks formed secret nationalistic societies of “</a:t>
            </a:r>
            <a:r>
              <a:rPr lang="en-US" b="1" dirty="0" smtClean="0"/>
              <a:t>Young Turks</a:t>
            </a:r>
            <a:r>
              <a:rPr lang="en-US" dirty="0" smtClean="0"/>
              <a:t>”</a:t>
            </a:r>
          </a:p>
          <a:p>
            <a:r>
              <a:rPr lang="en-US" dirty="0" smtClean="0"/>
              <a:t>In 1889 a group of medical students formed the Committee of Union and Progress (CUP)</a:t>
            </a:r>
          </a:p>
          <a:p>
            <a:pPr lvl="1"/>
            <a:r>
              <a:rPr lang="en-US" dirty="0" smtClean="0"/>
              <a:t>they plotted the overthrow of the sultan</a:t>
            </a:r>
          </a:p>
          <a:p>
            <a:pPr lvl="1"/>
            <a:r>
              <a:rPr lang="en-US" dirty="0" smtClean="0"/>
              <a:t>by 1892, a network of spies for Sultan Abdul </a:t>
            </a:r>
            <a:r>
              <a:rPr lang="en-US" dirty="0" err="1" smtClean="0"/>
              <a:t>Hamid</a:t>
            </a:r>
            <a:r>
              <a:rPr lang="en-US" dirty="0" smtClean="0"/>
              <a:t> II (“the hangman”) uncovered the plot and CUP members fled into exile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r>
              <a:rPr lang="en-US" baseline="30000" dirty="0" smtClean="0"/>
              <a:t>th</a:t>
            </a:r>
            <a:r>
              <a:rPr lang="en-US" dirty="0" smtClean="0"/>
              <a:t> Century Ottoman Empire</a:t>
            </a:r>
            <a:endParaRPr lang="en-US" dirty="0"/>
          </a:p>
        </p:txBody>
      </p:sp>
      <p:sp>
        <p:nvSpPr>
          <p:cNvPr id="3" name="Content Placeholder 2"/>
          <p:cNvSpPr>
            <a:spLocks noGrp="1"/>
          </p:cNvSpPr>
          <p:nvPr>
            <p:ph idx="1"/>
          </p:nvPr>
        </p:nvSpPr>
        <p:spPr>
          <a:xfrm>
            <a:off x="304800" y="1600200"/>
            <a:ext cx="8534400" cy="5257800"/>
          </a:xfrm>
        </p:spPr>
        <p:txBody>
          <a:bodyPr>
            <a:normAutofit fontScale="92500" lnSpcReduction="20000"/>
          </a:bodyPr>
          <a:lstStyle/>
          <a:p>
            <a:r>
              <a:rPr lang="en-US" dirty="0" smtClean="0"/>
              <a:t>Ottoman Empire maintained a choke hold on the Black Sea by controlling the Bosporus</a:t>
            </a:r>
          </a:p>
          <a:p>
            <a:pPr lvl="1"/>
            <a:r>
              <a:rPr lang="en-US" dirty="0" smtClean="0"/>
              <a:t>neither Russia nor Ottomans were stronger</a:t>
            </a:r>
          </a:p>
          <a:p>
            <a:pPr lvl="1"/>
            <a:r>
              <a:rPr lang="en-US" dirty="0" smtClean="0"/>
              <a:t>in 1770’s the Russians and Ottomans came to blows over who would control the Black Sea</a:t>
            </a:r>
          </a:p>
          <a:p>
            <a:pPr lvl="1"/>
            <a:r>
              <a:rPr lang="en-US" dirty="0" smtClean="0"/>
              <a:t>after 4 years the war ended in a draw as both sides were pressured to bring a conclusion</a:t>
            </a:r>
          </a:p>
          <a:p>
            <a:r>
              <a:rPr lang="en-US" dirty="0" smtClean="0"/>
              <a:t>result</a:t>
            </a:r>
            <a:r>
              <a:rPr lang="en-US" dirty="0" smtClean="0"/>
              <a:t>: </a:t>
            </a:r>
            <a:r>
              <a:rPr lang="en-US" b="1" dirty="0" smtClean="0"/>
              <a:t>Treaty </a:t>
            </a:r>
            <a:r>
              <a:rPr lang="en-US" b="1" dirty="0" smtClean="0"/>
              <a:t>of </a:t>
            </a:r>
            <a:r>
              <a:rPr lang="en-US" b="1" dirty="0" err="1" smtClean="0"/>
              <a:t>Kuchuk</a:t>
            </a:r>
            <a:r>
              <a:rPr lang="en-US" b="1" dirty="0" smtClean="0"/>
              <a:t> </a:t>
            </a:r>
            <a:r>
              <a:rPr lang="en-US" b="1" dirty="0" err="1" smtClean="0"/>
              <a:t>Kainarji</a:t>
            </a:r>
            <a:endParaRPr lang="en-US" b="1" dirty="0" smtClean="0"/>
          </a:p>
          <a:p>
            <a:pPr lvl="1"/>
            <a:r>
              <a:rPr lang="en-US" dirty="0" smtClean="0"/>
              <a:t>Crimea became autonomous</a:t>
            </a:r>
          </a:p>
          <a:p>
            <a:pPr lvl="1"/>
            <a:r>
              <a:rPr lang="en-US" dirty="0" smtClean="0"/>
              <a:t>Russia annexed Kerch and territories between Bug and Dnieper rivers, received right of free navigation on the Black Sea</a:t>
            </a:r>
          </a:p>
          <a:p>
            <a:pPr lvl="1"/>
            <a:r>
              <a:rPr lang="en-US" dirty="0" smtClean="0"/>
              <a:t>Ottomans retained control of Moldavia, Wallachia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Young Turks</a:t>
            </a:r>
            <a:endParaRPr lang="en-US" dirty="0"/>
          </a:p>
        </p:txBody>
      </p:sp>
      <p:sp>
        <p:nvSpPr>
          <p:cNvPr id="3" name="Content Placeholder 2"/>
          <p:cNvSpPr>
            <a:spLocks noGrp="1"/>
          </p:cNvSpPr>
          <p:nvPr>
            <p:ph idx="1"/>
          </p:nvPr>
        </p:nvSpPr>
        <p:spPr>
          <a:xfrm>
            <a:off x="152400" y="1066800"/>
            <a:ext cx="8991600" cy="5791200"/>
          </a:xfrm>
        </p:spPr>
        <p:txBody>
          <a:bodyPr>
            <a:normAutofit fontScale="92500"/>
          </a:bodyPr>
          <a:lstStyle/>
          <a:p>
            <a:r>
              <a:rPr lang="en-US" dirty="0" smtClean="0"/>
              <a:t>Two points of view: although some Young Turks espoused Pan-Islamism (after that of Afghani), those that succeeded were secularists</a:t>
            </a:r>
          </a:p>
          <a:p>
            <a:r>
              <a:rPr lang="en-US" dirty="0" smtClean="0"/>
              <a:t>While exiled in Paris, </a:t>
            </a:r>
            <a:r>
              <a:rPr lang="en-US" b="1" dirty="0" smtClean="0"/>
              <a:t>Ahmad Reza</a:t>
            </a:r>
            <a:r>
              <a:rPr lang="en-US" dirty="0" smtClean="0"/>
              <a:t>, adopted ideas of </a:t>
            </a:r>
            <a:r>
              <a:rPr lang="en-US" dirty="0" err="1" smtClean="0"/>
              <a:t>Auguste</a:t>
            </a:r>
            <a:r>
              <a:rPr lang="en-US" dirty="0" smtClean="0"/>
              <a:t> Comte, founder </a:t>
            </a:r>
            <a:r>
              <a:rPr lang="en-US" dirty="0" smtClean="0"/>
              <a:t>of </a:t>
            </a:r>
            <a:r>
              <a:rPr lang="en-US" dirty="0" smtClean="0"/>
              <a:t>the doctrine of </a:t>
            </a:r>
            <a:r>
              <a:rPr lang="en-US" b="1" dirty="0" smtClean="0"/>
              <a:t>positivism</a:t>
            </a:r>
            <a:r>
              <a:rPr lang="en-US" dirty="0" smtClean="0"/>
              <a:t>, belief that society evolves through stages culminating in the “religion of humanity”</a:t>
            </a:r>
          </a:p>
          <a:p>
            <a:r>
              <a:rPr lang="en-US" dirty="0" smtClean="0"/>
              <a:t>While in Paris, Ahmad formed a cadre of revolutionaries motivated by Turkish (rather than Islamic) nationalism.</a:t>
            </a:r>
          </a:p>
          <a:p>
            <a:pPr lvl="1"/>
            <a:r>
              <a:rPr lang="en-US" dirty="0" smtClean="0"/>
              <a:t>influenced young Turkish officers who formed the </a:t>
            </a:r>
            <a:r>
              <a:rPr lang="en-US" b="1" i="1" dirty="0" err="1" smtClean="0"/>
              <a:t>vatan</a:t>
            </a:r>
            <a:r>
              <a:rPr lang="en-US" dirty="0" smtClean="0"/>
              <a:t> society. Among their members was </a:t>
            </a:r>
            <a:r>
              <a:rPr lang="en-US" b="1" dirty="0" smtClean="0"/>
              <a:t>Mustafa </a:t>
            </a:r>
            <a:r>
              <a:rPr lang="en-US" b="1" dirty="0" err="1" smtClean="0"/>
              <a:t>Kemal</a:t>
            </a:r>
            <a:endParaRPr lang="en-US"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Coup d'état of 1908</a:t>
            </a:r>
            <a:endParaRPr lang="en-US" dirty="0"/>
          </a:p>
        </p:txBody>
      </p:sp>
      <p:sp>
        <p:nvSpPr>
          <p:cNvPr id="3" name="Content Placeholder 2"/>
          <p:cNvSpPr>
            <a:spLocks noGrp="1"/>
          </p:cNvSpPr>
          <p:nvPr>
            <p:ph idx="1"/>
          </p:nvPr>
        </p:nvSpPr>
        <p:spPr>
          <a:xfrm>
            <a:off x="0" y="1295400"/>
            <a:ext cx="9144000" cy="5562600"/>
          </a:xfrm>
        </p:spPr>
        <p:txBody>
          <a:bodyPr>
            <a:normAutofit fontScale="85000" lnSpcReduction="20000"/>
          </a:bodyPr>
          <a:lstStyle/>
          <a:p>
            <a:r>
              <a:rPr lang="en-US" dirty="0" smtClean="0"/>
              <a:t>Young Turks spread revolutionary ideas through student groups, Masonic lodges and Dervish orders</a:t>
            </a:r>
          </a:p>
          <a:p>
            <a:r>
              <a:rPr lang="en-US" dirty="0" smtClean="0"/>
              <a:t>In 1907 the groups reunited under Committee of Union and Progress (CUP)</a:t>
            </a:r>
          </a:p>
          <a:p>
            <a:r>
              <a:rPr lang="en-US" dirty="0" smtClean="0"/>
              <a:t>In 1908, they led a successful coup d'état against Sultan Abdul </a:t>
            </a:r>
            <a:r>
              <a:rPr lang="en-US" dirty="0" err="1" smtClean="0"/>
              <a:t>Hamid</a:t>
            </a:r>
            <a:r>
              <a:rPr lang="en-US" dirty="0" smtClean="0"/>
              <a:t> II, who attempted a counterrevolution in 1909, claiming supremacy of </a:t>
            </a:r>
            <a:r>
              <a:rPr lang="en-US" dirty="0" err="1" smtClean="0"/>
              <a:t>Shari’a</a:t>
            </a:r>
            <a:r>
              <a:rPr lang="en-US" dirty="0" smtClean="0"/>
              <a:t> and the Sultan.</a:t>
            </a:r>
          </a:p>
          <a:p>
            <a:r>
              <a:rPr lang="en-US" dirty="0" smtClean="0"/>
              <a:t>The army stood by the revolution of CUP and Abdul </a:t>
            </a:r>
            <a:r>
              <a:rPr lang="en-US" dirty="0" err="1" smtClean="0"/>
              <a:t>Hamid</a:t>
            </a:r>
            <a:r>
              <a:rPr lang="en-US" dirty="0" smtClean="0"/>
              <a:t> was deposed.</a:t>
            </a:r>
          </a:p>
          <a:p>
            <a:pPr lvl="1"/>
            <a:r>
              <a:rPr lang="en-US" dirty="0" smtClean="0"/>
              <a:t>efforts to establish Turkish nationalism met with resistance from Arabs who sympathized with Ottomans and non-Turks who viewed the programs as oppressive</a:t>
            </a:r>
          </a:p>
          <a:p>
            <a:r>
              <a:rPr lang="en-US" dirty="0" smtClean="0"/>
              <a:t>In 1910, the Empire lost Albania and in 1911, North African state of Libya was lost to Italy. In 1913 Balkan War eroded any vestiges of power Ottomans held in Eastern Europe.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The Ottoman Empire 1914</a:t>
            </a:r>
            <a:endParaRPr lang="en-US" dirty="0"/>
          </a:p>
        </p:txBody>
      </p:sp>
      <p:sp>
        <p:nvSpPr>
          <p:cNvPr id="4" name="Content Placeholder 3"/>
          <p:cNvSpPr>
            <a:spLocks noGrp="1"/>
          </p:cNvSpPr>
          <p:nvPr>
            <p:ph idx="1"/>
          </p:nvPr>
        </p:nvSpPr>
        <p:spPr>
          <a:xfrm>
            <a:off x="0" y="1600200"/>
            <a:ext cx="4038600" cy="5029200"/>
          </a:xfrm>
        </p:spPr>
        <p:txBody>
          <a:bodyPr>
            <a:normAutofit fontScale="92500" lnSpcReduction="10000"/>
          </a:bodyPr>
          <a:lstStyle/>
          <a:p>
            <a:r>
              <a:rPr lang="en-US" dirty="0" smtClean="0"/>
              <a:t>By 1914 Ottoman Empire = “sick man of Europe”</a:t>
            </a:r>
          </a:p>
          <a:p>
            <a:r>
              <a:rPr lang="en-US" dirty="0" smtClean="0"/>
              <a:t>decaying power</a:t>
            </a:r>
          </a:p>
          <a:p>
            <a:r>
              <a:rPr lang="en-US" dirty="0" smtClean="0"/>
              <a:t>European powers made inroads:</a:t>
            </a:r>
          </a:p>
          <a:p>
            <a:pPr lvl="1"/>
            <a:r>
              <a:rPr lang="en-US" dirty="0" smtClean="0"/>
              <a:t>Egypt was </a:t>
            </a:r>
            <a:r>
              <a:rPr lang="en-US" dirty="0" smtClean="0"/>
              <a:t>Britain's </a:t>
            </a:r>
            <a:r>
              <a:rPr lang="en-US" dirty="0" smtClean="0"/>
              <a:t>protectorate</a:t>
            </a:r>
          </a:p>
          <a:p>
            <a:pPr lvl="1"/>
            <a:r>
              <a:rPr lang="en-US" dirty="0" smtClean="0"/>
              <a:t>Algeria was France’s </a:t>
            </a:r>
            <a:r>
              <a:rPr lang="en-US" dirty="0" smtClean="0"/>
              <a:t>colony</a:t>
            </a:r>
          </a:p>
          <a:p>
            <a:pPr lvl="1"/>
            <a:r>
              <a:rPr lang="en-US" dirty="0" smtClean="0"/>
              <a:t>Italy had Libya</a:t>
            </a:r>
            <a:endParaRPr lang="en-US" dirty="0"/>
          </a:p>
        </p:txBody>
      </p:sp>
      <p:pic>
        <p:nvPicPr>
          <p:cNvPr id="1026" name="Picture 2" descr="File:Ottoman Empire 1914 h.PNG">
            <a:hlinkClick r:id="rId2"/>
          </p:cNvPr>
          <p:cNvPicPr>
            <a:picLocks noChangeAspect="1" noChangeArrowheads="1"/>
          </p:cNvPicPr>
          <p:nvPr/>
        </p:nvPicPr>
        <p:blipFill>
          <a:blip r:embed="rId3"/>
          <a:srcRect/>
          <a:stretch>
            <a:fillRect/>
          </a:stretch>
        </p:blipFill>
        <p:spPr bwMode="auto">
          <a:xfrm>
            <a:off x="3886200" y="944409"/>
            <a:ext cx="5105400" cy="591359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European Imperialism in 19</a:t>
            </a:r>
            <a:r>
              <a:rPr lang="en-US" baseline="30000" dirty="0" smtClean="0"/>
              <a:t>th</a:t>
            </a:r>
            <a:r>
              <a:rPr lang="en-US" dirty="0" smtClean="0"/>
              <a:t> Century Iran</a:t>
            </a:r>
            <a:endParaRPr lang="en-US" dirty="0"/>
          </a:p>
        </p:txBody>
      </p:sp>
      <p:sp>
        <p:nvSpPr>
          <p:cNvPr id="3" name="Content Placeholder 2"/>
          <p:cNvSpPr>
            <a:spLocks noGrp="1"/>
          </p:cNvSpPr>
          <p:nvPr>
            <p:ph idx="1"/>
          </p:nvPr>
        </p:nvSpPr>
        <p:spPr>
          <a:xfrm>
            <a:off x="228600" y="1219200"/>
            <a:ext cx="8763000" cy="5638800"/>
          </a:xfrm>
        </p:spPr>
        <p:txBody>
          <a:bodyPr>
            <a:normAutofit lnSpcReduction="10000"/>
          </a:bodyPr>
          <a:lstStyle/>
          <a:p>
            <a:r>
              <a:rPr lang="en-US" dirty="0" smtClean="0"/>
              <a:t>Early 19</a:t>
            </a:r>
            <a:r>
              <a:rPr lang="en-US" baseline="30000" dirty="0" smtClean="0"/>
              <a:t>th</a:t>
            </a:r>
            <a:r>
              <a:rPr lang="en-US" dirty="0" smtClean="0"/>
              <a:t> century Iran included Afghanistan</a:t>
            </a:r>
          </a:p>
          <a:p>
            <a:r>
              <a:rPr lang="en-US" dirty="0" smtClean="0"/>
              <a:t>European interests in Iran were similar:</a:t>
            </a:r>
          </a:p>
          <a:p>
            <a:pPr lvl="1"/>
            <a:r>
              <a:rPr lang="en-US" dirty="0" smtClean="0"/>
              <a:t>France sought to compromise Britain’s links to India</a:t>
            </a:r>
          </a:p>
          <a:p>
            <a:pPr lvl="1"/>
            <a:r>
              <a:rPr lang="en-US" dirty="0" smtClean="0"/>
              <a:t>Britain wanted links to India safeguarded</a:t>
            </a:r>
          </a:p>
          <a:p>
            <a:pPr lvl="1"/>
            <a:r>
              <a:rPr lang="en-US" dirty="0" smtClean="0"/>
              <a:t>Russia needed warm water ports in Persian Gulf</a:t>
            </a:r>
          </a:p>
          <a:p>
            <a:r>
              <a:rPr lang="en-US" dirty="0" smtClean="0"/>
              <a:t>The Nader Shah years were the glory years of Iran</a:t>
            </a:r>
          </a:p>
          <a:p>
            <a:r>
              <a:rPr lang="en-US" dirty="0" smtClean="0"/>
              <a:t>When the </a:t>
            </a:r>
            <a:r>
              <a:rPr lang="en-US" dirty="0" err="1" smtClean="0"/>
              <a:t>Qajar</a:t>
            </a:r>
            <a:r>
              <a:rPr lang="en-US" dirty="0" smtClean="0"/>
              <a:t> Dynasty came to power in 1794, practically every shah from then until 1924 was inept, unimaginative, superstitious and selfish</a:t>
            </a:r>
          </a:p>
          <a:p>
            <a:pPr lvl="1"/>
            <a:r>
              <a:rPr lang="en-US" dirty="0" smtClean="0"/>
              <a:t>willingly ignorant of Europe’s devices</a:t>
            </a:r>
          </a:p>
          <a:p>
            <a:pPr lvl="1"/>
            <a:r>
              <a:rPr lang="en-US" dirty="0" smtClean="0"/>
              <a:t>ignored the noble traditions of </a:t>
            </a:r>
            <a:r>
              <a:rPr lang="en-US" dirty="0" err="1" smtClean="0"/>
              <a:t>Shi’i</a:t>
            </a:r>
            <a:r>
              <a:rPr lang="en-US" dirty="0" smtClean="0"/>
              <a:t> Iran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European Imperialism in 19</a:t>
            </a:r>
            <a:r>
              <a:rPr lang="en-US" baseline="30000" dirty="0" smtClean="0"/>
              <a:t>th</a:t>
            </a:r>
            <a:r>
              <a:rPr lang="en-US" dirty="0" smtClean="0"/>
              <a:t> Century Iran</a:t>
            </a:r>
            <a:endParaRPr lang="en-US" dirty="0"/>
          </a:p>
        </p:txBody>
      </p:sp>
      <p:sp>
        <p:nvSpPr>
          <p:cNvPr id="3" name="Content Placeholder 2"/>
          <p:cNvSpPr>
            <a:spLocks noGrp="1"/>
          </p:cNvSpPr>
          <p:nvPr>
            <p:ph idx="1"/>
          </p:nvPr>
        </p:nvSpPr>
        <p:spPr>
          <a:xfrm>
            <a:off x="0" y="1219200"/>
            <a:ext cx="8991600" cy="5638800"/>
          </a:xfrm>
        </p:spPr>
        <p:txBody>
          <a:bodyPr>
            <a:normAutofit/>
          </a:bodyPr>
          <a:lstStyle/>
          <a:p>
            <a:r>
              <a:rPr lang="en-US" dirty="0" smtClean="0"/>
              <a:t>In early 19</a:t>
            </a:r>
            <a:r>
              <a:rPr lang="en-US" baseline="30000" dirty="0" smtClean="0"/>
              <a:t>th</a:t>
            </a:r>
            <a:r>
              <a:rPr lang="en-US" dirty="0" smtClean="0"/>
              <a:t> century, Britain, France and Russia fell all over one another negotiating conflicting treaties with Iran</a:t>
            </a:r>
          </a:p>
          <a:p>
            <a:pPr lvl="1"/>
            <a:r>
              <a:rPr lang="en-US" dirty="0" smtClean="0"/>
              <a:t>neither the shah or his advisors were shrewd enough to take advantage of this situation</a:t>
            </a:r>
          </a:p>
          <a:p>
            <a:r>
              <a:rPr lang="en-US" dirty="0" smtClean="0"/>
              <a:t>Russia took a more aggressive tack: in 1812 expanded into the Caucus of Iran and fought the Persians at </a:t>
            </a:r>
            <a:r>
              <a:rPr lang="en-US" dirty="0" err="1" smtClean="0"/>
              <a:t>Aslanduz</a:t>
            </a:r>
            <a:r>
              <a:rPr lang="en-US" dirty="0" smtClean="0"/>
              <a:t>. </a:t>
            </a:r>
          </a:p>
          <a:p>
            <a:r>
              <a:rPr lang="en-US" dirty="0" smtClean="0"/>
              <a:t>Russians victorious and entered into treaty with Iran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Spheres of Influence</a:t>
            </a:r>
            <a:endParaRPr lang="en-US" dirty="0"/>
          </a:p>
        </p:txBody>
      </p:sp>
      <p:sp>
        <p:nvSpPr>
          <p:cNvPr id="3" name="Content Placeholder 2"/>
          <p:cNvSpPr>
            <a:spLocks noGrp="1"/>
          </p:cNvSpPr>
          <p:nvPr>
            <p:ph idx="1"/>
          </p:nvPr>
        </p:nvSpPr>
        <p:spPr>
          <a:xfrm>
            <a:off x="457200" y="1600200"/>
            <a:ext cx="4114800" cy="4525963"/>
          </a:xfrm>
        </p:spPr>
        <p:txBody>
          <a:bodyPr/>
          <a:lstStyle/>
          <a:p>
            <a:endParaRPr lang="en-US" dirty="0"/>
          </a:p>
        </p:txBody>
      </p:sp>
      <p:pic>
        <p:nvPicPr>
          <p:cNvPr id="1026" name="Picture 2" descr="http://www.theglobaleducationproject.org/mideast/info/maps/middle-east-1914-map.gif"/>
          <p:cNvPicPr>
            <a:picLocks noChangeAspect="1" noChangeArrowheads="1"/>
          </p:cNvPicPr>
          <p:nvPr/>
        </p:nvPicPr>
        <p:blipFill>
          <a:blip r:embed="rId2"/>
          <a:srcRect/>
          <a:stretch>
            <a:fillRect/>
          </a:stretch>
        </p:blipFill>
        <p:spPr bwMode="auto">
          <a:xfrm>
            <a:off x="327173" y="0"/>
            <a:ext cx="8652487"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a:t>
            </a:r>
            <a:endParaRPr lang="en-US" dirty="0"/>
          </a:p>
        </p:txBody>
      </p:sp>
      <p:sp>
        <p:nvSpPr>
          <p:cNvPr id="3" name="Content Placeholder 2"/>
          <p:cNvSpPr>
            <a:spLocks noGrp="1"/>
          </p:cNvSpPr>
          <p:nvPr>
            <p:ph idx="1"/>
          </p:nvPr>
        </p:nvSpPr>
        <p:spPr>
          <a:xfrm>
            <a:off x="228600" y="1600200"/>
            <a:ext cx="8686800" cy="4953000"/>
          </a:xfrm>
        </p:spPr>
        <p:txBody>
          <a:bodyPr>
            <a:normAutofit lnSpcReduction="10000"/>
          </a:bodyPr>
          <a:lstStyle/>
          <a:p>
            <a:r>
              <a:rPr lang="en-US" dirty="0" smtClean="0"/>
              <a:t>When the Ottoman Empire entered WWI on the side of the Germans, France and Britain saw opportunity to make further strongholds</a:t>
            </a:r>
          </a:p>
          <a:p>
            <a:r>
              <a:rPr lang="en-US" dirty="0" smtClean="0"/>
              <a:t>Using Indian troops the British invaded Mesopotamia (Iraq) </a:t>
            </a:r>
          </a:p>
          <a:p>
            <a:r>
              <a:rPr lang="en-US" dirty="0" smtClean="0"/>
              <a:t>Arab Revolt led by Col. T Lawrence (famed “Lawrence of Arabia) in the Levant to secure Damascus and Jerusalem</a:t>
            </a:r>
          </a:p>
          <a:p>
            <a:r>
              <a:rPr lang="en-US" dirty="0" smtClean="0"/>
              <a:t>Direct invasion of Turkey at the Battle of Gallipoli ended in a disaster for the British</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Gallipoli Campaign</a:t>
            </a:r>
            <a:endParaRPr lang="en-US" dirty="0"/>
          </a:p>
        </p:txBody>
      </p:sp>
      <p:sp>
        <p:nvSpPr>
          <p:cNvPr id="3" name="Content Placeholder 2"/>
          <p:cNvSpPr>
            <a:spLocks noGrp="1"/>
          </p:cNvSpPr>
          <p:nvPr>
            <p:ph sz="half" idx="1"/>
          </p:nvPr>
        </p:nvSpPr>
        <p:spPr>
          <a:xfrm>
            <a:off x="0" y="1219201"/>
            <a:ext cx="9144000" cy="1981200"/>
          </a:xfrm>
        </p:spPr>
        <p:txBody>
          <a:bodyPr>
            <a:normAutofit fontScale="92500" lnSpcReduction="10000"/>
          </a:bodyPr>
          <a:lstStyle/>
          <a:p>
            <a:r>
              <a:rPr lang="en-US" dirty="0" smtClean="0"/>
              <a:t>April 25, 1915-Jan 9,1916</a:t>
            </a:r>
          </a:p>
          <a:p>
            <a:r>
              <a:rPr lang="en-US" dirty="0" smtClean="0"/>
              <a:t>British and French naval and army forces attempted to take Constantinople and Dardanelles with large amphibious assault and failed, fraught with the difficulties of sweltering heat, widespread disease </a:t>
            </a:r>
            <a:endParaRPr lang="en-US" dirty="0"/>
          </a:p>
        </p:txBody>
      </p:sp>
      <p:sp>
        <p:nvSpPr>
          <p:cNvPr id="5" name="Content Placeholder 4"/>
          <p:cNvSpPr>
            <a:spLocks noGrp="1"/>
          </p:cNvSpPr>
          <p:nvPr>
            <p:ph sz="half" idx="2"/>
          </p:nvPr>
        </p:nvSpPr>
        <p:spPr>
          <a:xfrm>
            <a:off x="0" y="3200400"/>
            <a:ext cx="4267200" cy="3657600"/>
          </a:xfrm>
        </p:spPr>
        <p:txBody>
          <a:bodyPr>
            <a:normAutofit fontScale="92500" lnSpcReduction="10000"/>
          </a:bodyPr>
          <a:lstStyle/>
          <a:p>
            <a:r>
              <a:rPr lang="en-US" dirty="0" smtClean="0"/>
              <a:t>Allied Forces failed to take the highlands and battles deteriorated into stalemated trench warfare</a:t>
            </a:r>
          </a:p>
          <a:p>
            <a:r>
              <a:rPr lang="en-US" dirty="0" smtClean="0"/>
              <a:t>Casualties ran high on both sides:</a:t>
            </a:r>
          </a:p>
          <a:p>
            <a:pPr lvl="1"/>
            <a:r>
              <a:rPr lang="en-US" dirty="0" smtClean="0"/>
              <a:t>Allies 220,000 killed/wounded (59%)</a:t>
            </a:r>
          </a:p>
          <a:p>
            <a:pPr lvl="1"/>
            <a:r>
              <a:rPr lang="en-US" dirty="0" smtClean="0"/>
              <a:t>Ottoman/Germans 253,000 (60%) killed/wounded</a:t>
            </a:r>
          </a:p>
          <a:p>
            <a:endParaRPr lang="en-US" dirty="0"/>
          </a:p>
        </p:txBody>
      </p:sp>
      <p:pic>
        <p:nvPicPr>
          <p:cNvPr id="17410" name="Picture 2" descr="http://upload.wikimedia.org/wikipedia/commons/1/1a/Landing_French-Gallipoli.jpg"/>
          <p:cNvPicPr>
            <a:picLocks noChangeAspect="1" noChangeArrowheads="1"/>
          </p:cNvPicPr>
          <p:nvPr/>
        </p:nvPicPr>
        <p:blipFill>
          <a:blip r:embed="rId2"/>
          <a:srcRect/>
          <a:stretch>
            <a:fillRect/>
          </a:stretch>
        </p:blipFill>
        <p:spPr bwMode="auto">
          <a:xfrm>
            <a:off x="4267200" y="3046719"/>
            <a:ext cx="4876800" cy="381128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Gallipoli Campaign</a:t>
            </a:r>
            <a:endParaRPr lang="en-US" dirty="0"/>
          </a:p>
        </p:txBody>
      </p:sp>
      <p:sp>
        <p:nvSpPr>
          <p:cNvPr id="3" name="Content Placeholder 2"/>
          <p:cNvSpPr>
            <a:spLocks noGrp="1"/>
          </p:cNvSpPr>
          <p:nvPr>
            <p:ph sz="half" idx="1"/>
          </p:nvPr>
        </p:nvSpPr>
        <p:spPr>
          <a:xfrm>
            <a:off x="0" y="1219201"/>
            <a:ext cx="9144000" cy="1523999"/>
          </a:xfrm>
        </p:spPr>
        <p:txBody>
          <a:bodyPr>
            <a:normAutofit fontScale="92500" lnSpcReduction="10000"/>
          </a:bodyPr>
          <a:lstStyle/>
          <a:p>
            <a:r>
              <a:rPr lang="en-US" b="1" dirty="0" smtClean="0"/>
              <a:t>Mustafa </a:t>
            </a:r>
            <a:r>
              <a:rPr lang="en-US" b="1" dirty="0" err="1" smtClean="0"/>
              <a:t>Kemal</a:t>
            </a:r>
            <a:r>
              <a:rPr lang="en-US" b="1" dirty="0" smtClean="0"/>
              <a:t> Ataturk </a:t>
            </a:r>
            <a:r>
              <a:rPr lang="en-US" dirty="0" smtClean="0"/>
              <a:t>became the front-line commander after correctly anticipating where the Allies would attack and holding his position until they retreated. he distinguished himself in battle and emerged as a national figure.</a:t>
            </a:r>
            <a:endParaRPr lang="en-US" dirty="0"/>
          </a:p>
        </p:txBody>
      </p:sp>
      <p:sp>
        <p:nvSpPr>
          <p:cNvPr id="5" name="Content Placeholder 4"/>
          <p:cNvSpPr>
            <a:spLocks noGrp="1"/>
          </p:cNvSpPr>
          <p:nvPr>
            <p:ph sz="half" idx="2"/>
          </p:nvPr>
        </p:nvSpPr>
        <p:spPr>
          <a:xfrm>
            <a:off x="0" y="2971800"/>
            <a:ext cx="4572000" cy="3657600"/>
          </a:xfrm>
        </p:spPr>
        <p:txBody>
          <a:bodyPr>
            <a:normAutofit fontScale="92500" lnSpcReduction="10000"/>
          </a:bodyPr>
          <a:lstStyle/>
          <a:p>
            <a:r>
              <a:rPr lang="en-US" dirty="0" smtClean="0"/>
              <a:t>The battle is perceived as a defining moment in the history of the Turkish people: The struggle laid the grounds for the Turkish War of Independence and the foundation of the Republic of Turkey eight years later</a:t>
            </a:r>
            <a:endParaRPr lang="en-US" dirty="0"/>
          </a:p>
        </p:txBody>
      </p:sp>
      <p:pic>
        <p:nvPicPr>
          <p:cNvPr id="19458" name="Picture 2"/>
          <p:cNvPicPr>
            <a:picLocks noChangeAspect="1" noChangeArrowheads="1"/>
          </p:cNvPicPr>
          <p:nvPr/>
        </p:nvPicPr>
        <p:blipFill>
          <a:blip r:embed="rId2"/>
          <a:srcRect/>
          <a:stretch>
            <a:fillRect/>
          </a:stretch>
        </p:blipFill>
        <p:spPr bwMode="auto">
          <a:xfrm>
            <a:off x="4372960" y="2819401"/>
            <a:ext cx="4771041"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Rom1856-1859.png">
            <a:hlinkClick r:id="rId2"/>
          </p:cNvPr>
          <p:cNvPicPr>
            <a:picLocks noChangeAspect="1" noChangeArrowheads="1"/>
          </p:cNvPicPr>
          <p:nvPr/>
        </p:nvPicPr>
        <p:blipFill>
          <a:blip r:embed="rId3"/>
          <a:srcRect/>
          <a:stretch>
            <a:fillRect/>
          </a:stretch>
        </p:blipFill>
        <p:spPr bwMode="auto">
          <a:xfrm>
            <a:off x="-1" y="457200"/>
            <a:ext cx="9113001" cy="6400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Attaturkswords5.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Arab Revolt</a:t>
            </a:r>
            <a:endParaRPr lang="en-US" dirty="0"/>
          </a:p>
        </p:txBody>
      </p:sp>
      <p:sp>
        <p:nvSpPr>
          <p:cNvPr id="3" name="Content Placeholder 2"/>
          <p:cNvSpPr>
            <a:spLocks noGrp="1"/>
          </p:cNvSpPr>
          <p:nvPr>
            <p:ph idx="1"/>
          </p:nvPr>
        </p:nvSpPr>
        <p:spPr>
          <a:xfrm>
            <a:off x="304800" y="1295400"/>
            <a:ext cx="8839200" cy="5257800"/>
          </a:xfrm>
        </p:spPr>
        <p:txBody>
          <a:bodyPr>
            <a:normAutofit fontScale="70000" lnSpcReduction="20000"/>
          </a:bodyPr>
          <a:lstStyle/>
          <a:p>
            <a:r>
              <a:rPr lang="en-US" dirty="0" smtClean="0"/>
              <a:t>In World War I, in order to recruit Syrian Arabs to turn against their Ottoman masters, the British contracted with them with the promise to provide them lands from the spoils of war. </a:t>
            </a:r>
          </a:p>
          <a:p>
            <a:r>
              <a:rPr lang="en-US" dirty="0" smtClean="0"/>
              <a:t>This uprising of Arabs stemming from </a:t>
            </a:r>
            <a:r>
              <a:rPr lang="en-US" dirty="0" err="1" smtClean="0"/>
              <a:t>Hijaz</a:t>
            </a:r>
            <a:r>
              <a:rPr lang="en-US" dirty="0" smtClean="0"/>
              <a:t> was led by </a:t>
            </a:r>
            <a:r>
              <a:rPr lang="en-US" b="1" dirty="0" smtClean="0"/>
              <a:t>Sharif Hussein </a:t>
            </a:r>
            <a:r>
              <a:rPr lang="en-US" dirty="0" smtClean="0"/>
              <a:t>in Mecca under direction of British high commissioner </a:t>
            </a:r>
            <a:r>
              <a:rPr lang="en-US" b="1" dirty="0" smtClean="0"/>
              <a:t>Sir Henry McMahon </a:t>
            </a:r>
            <a:r>
              <a:rPr lang="en-US" dirty="0" smtClean="0"/>
              <a:t>against the Ottoman empire starting in June 1916. </a:t>
            </a:r>
          </a:p>
          <a:p>
            <a:r>
              <a:rPr lang="en-US" dirty="0" smtClean="0"/>
              <a:t>The desert war lasted two years assisted by British advisor</a:t>
            </a:r>
            <a:r>
              <a:rPr lang="en-US" b="1" dirty="0" smtClean="0"/>
              <a:t> Colonel T E Lawrence </a:t>
            </a:r>
            <a:r>
              <a:rPr lang="en-US" dirty="0" smtClean="0"/>
              <a:t>(Lawrence of Arabia). </a:t>
            </a:r>
          </a:p>
          <a:p>
            <a:r>
              <a:rPr lang="en-US" dirty="0" smtClean="0"/>
              <a:t>The </a:t>
            </a:r>
            <a:r>
              <a:rPr lang="en-US" b="1" dirty="0" smtClean="0"/>
              <a:t>Hussein-McMahon Correspondence </a:t>
            </a:r>
            <a:r>
              <a:rPr lang="en-US" dirty="0" smtClean="0"/>
              <a:t>(promised Arab territories?) established relations between British and Jordan, Iraq and Arabia. </a:t>
            </a:r>
          </a:p>
          <a:p>
            <a:pPr lvl="1"/>
            <a:r>
              <a:rPr lang="en-US" dirty="0" smtClean="0"/>
              <a:t>While British sought to protect India and Egypt (Suez), </a:t>
            </a:r>
          </a:p>
          <a:p>
            <a:pPr lvl="1"/>
            <a:r>
              <a:rPr lang="en-US" dirty="0" smtClean="0"/>
              <a:t>Hussein sought to establish an Arab state. </a:t>
            </a:r>
          </a:p>
          <a:p>
            <a:pPr lvl="1"/>
            <a:r>
              <a:rPr lang="en-US" dirty="0" smtClean="0"/>
              <a:t>The Correspondence is subject of great controversy: territorial promises to aspiring rebels.</a:t>
            </a:r>
          </a:p>
          <a:p>
            <a:r>
              <a:rPr lang="en-US" dirty="0" smtClean="0"/>
              <a:t>In September 1918, as British forces invaded Damascus, Faisal (Hussein’s son) declared himself ruler of Syria. Unfortunately, Arab independence was never realized.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spliego.files.wordpress.com/2008/11/napoleon-in-egypt.jpg"/>
          <p:cNvPicPr>
            <a:picLocks noChangeAspect="1" noChangeArrowheads="1"/>
          </p:cNvPicPr>
          <p:nvPr/>
        </p:nvPicPr>
        <p:blipFill>
          <a:blip r:embed="rId2"/>
          <a:srcRect/>
          <a:stretch>
            <a:fillRect/>
          </a:stretch>
        </p:blipFill>
        <p:spPr bwMode="auto">
          <a:xfrm>
            <a:off x="0" y="1447800"/>
            <a:ext cx="9144000" cy="5410200"/>
          </a:xfrm>
          <a:prstGeom prst="rect">
            <a:avLst/>
          </a:prstGeom>
          <a:noFill/>
        </p:spPr>
      </p:pic>
      <p:sp>
        <p:nvSpPr>
          <p:cNvPr id="3" name="Title 2"/>
          <p:cNvSpPr>
            <a:spLocks noGrp="1"/>
          </p:cNvSpPr>
          <p:nvPr>
            <p:ph type="title"/>
          </p:nvPr>
        </p:nvSpPr>
        <p:spPr/>
        <p:txBody>
          <a:bodyPr>
            <a:normAutofit fontScale="90000"/>
          </a:bodyPr>
          <a:lstStyle/>
          <a:p>
            <a:r>
              <a:rPr lang="en-US" dirty="0" smtClean="0"/>
              <a:t>European Imperialism in Middle East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Napoleon in Egypt</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Napoleon’s expedition into Egypt in 1798 opened the eyes of Europe to resources in Middle East</a:t>
            </a:r>
          </a:p>
          <a:p>
            <a:r>
              <a:rPr lang="en-US" dirty="0" smtClean="0"/>
              <a:t>This was perceived as threat to France’s arch rival, Britain’s trade route to India, </a:t>
            </a:r>
          </a:p>
          <a:p>
            <a:pPr lvl="1"/>
            <a:r>
              <a:rPr lang="en-US" dirty="0" smtClean="0"/>
              <a:t>Since 1778 British had treaty with </a:t>
            </a:r>
            <a:r>
              <a:rPr lang="en-US" dirty="0" err="1" smtClean="0"/>
              <a:t>Mamluks</a:t>
            </a:r>
            <a:r>
              <a:rPr lang="en-US" dirty="0" smtClean="0"/>
              <a:t> securing Red Sea shipping and maintained expedition in Suez</a:t>
            </a:r>
          </a:p>
          <a:p>
            <a:pPr lvl="1"/>
            <a:r>
              <a:rPr lang="en-US" dirty="0" smtClean="0"/>
              <a:t>British East India Company was center piece of British foreign policy for over two centuries</a:t>
            </a:r>
          </a:p>
          <a:p>
            <a:r>
              <a:rPr lang="en-US" dirty="0" smtClean="0"/>
              <a:t>Napoleon proclaimed himself as “friend of Islam” and ally to the Ottoman Sultan</a:t>
            </a:r>
          </a:p>
          <a:p>
            <a:pPr lvl="1"/>
            <a:r>
              <a:rPr lang="en-US" dirty="0" smtClean="0"/>
              <a:t>he posed as liberator of Egypt from tyranny of </a:t>
            </a:r>
            <a:r>
              <a:rPr lang="en-US" dirty="0" err="1" smtClean="0"/>
              <a:t>Mamluks</a:t>
            </a: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le:Baron Antoine-Jean Gros-Battle Pyramids 1810.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Napoleon Ousted</a:t>
            </a:r>
            <a:endParaRPr lang="en-US" dirty="0"/>
          </a:p>
        </p:txBody>
      </p:sp>
      <p:sp>
        <p:nvSpPr>
          <p:cNvPr id="3" name="Content Placeholder 2"/>
          <p:cNvSpPr>
            <a:spLocks noGrp="1"/>
          </p:cNvSpPr>
          <p:nvPr>
            <p:ph idx="1"/>
          </p:nvPr>
        </p:nvSpPr>
        <p:spPr>
          <a:xfrm>
            <a:off x="0" y="990600"/>
            <a:ext cx="9144000" cy="5715000"/>
          </a:xfrm>
        </p:spPr>
        <p:txBody>
          <a:bodyPr>
            <a:normAutofit lnSpcReduction="10000"/>
          </a:bodyPr>
          <a:lstStyle/>
          <a:p>
            <a:r>
              <a:rPr lang="en-US" dirty="0" smtClean="0"/>
              <a:t>Napoleon’s army easily defeated </a:t>
            </a:r>
            <a:r>
              <a:rPr lang="en-US" dirty="0" err="1" smtClean="0"/>
              <a:t>Mamluk</a:t>
            </a:r>
            <a:r>
              <a:rPr lang="en-US" dirty="0" smtClean="0"/>
              <a:t> forces at Battle of Pyramids and Napoleon set up an administration in Cairo for a short time</a:t>
            </a:r>
          </a:p>
          <a:p>
            <a:pPr lvl="1"/>
            <a:r>
              <a:rPr lang="en-US" dirty="0" smtClean="0"/>
              <a:t>a revolt broke out in Cairo against the French resulting in the death of chef de brigade </a:t>
            </a:r>
            <a:r>
              <a:rPr lang="en-US" dirty="0" err="1" smtClean="0"/>
              <a:t>Dupuy</a:t>
            </a:r>
            <a:endParaRPr lang="en-US" dirty="0" smtClean="0"/>
          </a:p>
          <a:p>
            <a:pPr lvl="1"/>
            <a:r>
              <a:rPr lang="en-US" dirty="0" smtClean="0"/>
              <a:t>Napoleon responded with brutal retaliation massacring hundreds of insurgents seeking refuge in the Great Mosque</a:t>
            </a:r>
          </a:p>
          <a:p>
            <a:r>
              <a:rPr lang="en-US" dirty="0" smtClean="0"/>
              <a:t>Alarmed at French successes, the British offered to help rid the Ottoman Empire of the French intrusion</a:t>
            </a:r>
          </a:p>
          <a:p>
            <a:pPr lvl="1"/>
            <a:r>
              <a:rPr lang="en-US" dirty="0" smtClean="0"/>
              <a:t>from Istanbul, the sultan sent Ottoman troops with fire support from the Royal Navy forced the French out of Egypt in 1801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Rise of Muhammad Ali</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dirty="0" smtClean="0"/>
              <a:t>The invasion introduced Western inventions, such as the printing press, and ideas, such as liberalism and </a:t>
            </a:r>
            <a:r>
              <a:rPr lang="en-US" dirty="0" smtClean="0"/>
              <a:t>nationalism</a:t>
            </a:r>
            <a:r>
              <a:rPr lang="en-US" dirty="0" smtClean="0"/>
              <a:t>, to the Middle </a:t>
            </a:r>
            <a:r>
              <a:rPr lang="en-US" dirty="0" smtClean="0"/>
              <a:t>East,</a:t>
            </a:r>
          </a:p>
          <a:p>
            <a:pPr lvl="1"/>
            <a:r>
              <a:rPr lang="en-US" dirty="0" smtClean="0"/>
              <a:t>influenced Egyptian </a:t>
            </a:r>
            <a:r>
              <a:rPr lang="en-US" dirty="0" smtClean="0"/>
              <a:t>independence </a:t>
            </a:r>
            <a:r>
              <a:rPr lang="en-US" dirty="0" smtClean="0"/>
              <a:t>&amp; modernization </a:t>
            </a:r>
            <a:r>
              <a:rPr lang="en-US" dirty="0" smtClean="0"/>
              <a:t>under </a:t>
            </a:r>
            <a:r>
              <a:rPr lang="en-US" b="1" dirty="0" smtClean="0"/>
              <a:t>Muhammad </a:t>
            </a:r>
            <a:r>
              <a:rPr lang="en-US" b="1" dirty="0" smtClean="0"/>
              <a:t>Ali</a:t>
            </a:r>
          </a:p>
          <a:p>
            <a:pPr lvl="1"/>
            <a:r>
              <a:rPr lang="en-US" dirty="0" smtClean="0"/>
              <a:t>appointed Pasha of Egypt in 1805, Muhammad Ali asked French experts to teach Egyptians the skills of modern naval and military warfare</a:t>
            </a:r>
          </a:p>
          <a:p>
            <a:pPr lvl="1"/>
            <a:r>
              <a:rPr lang="en-US" dirty="0" smtClean="0"/>
              <a:t>the modern Egyptian military and navy accomplished many great things for the Ottoman sultan</a:t>
            </a:r>
          </a:p>
          <a:p>
            <a:r>
              <a:rPr lang="en-US" dirty="0" smtClean="0"/>
              <a:t>In 1831, Muhammad Ali took Syria as “reward” for helping the Ottoman sultan</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22117</TotalTime>
  <Words>2827</Words>
  <Application>Microsoft Office PowerPoint</Application>
  <PresentationFormat>On-screen Show (4:3)</PresentationFormat>
  <Paragraphs>203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European Imperialism</vt:lpstr>
      <vt:lpstr>Empire of the Turks</vt:lpstr>
      <vt:lpstr>18th Century Ottoman Empire</vt:lpstr>
      <vt:lpstr>Slide 4</vt:lpstr>
      <vt:lpstr>European Imperialism in Middle East</vt:lpstr>
      <vt:lpstr>Napoleon in Egypt</vt:lpstr>
      <vt:lpstr>Slide 7</vt:lpstr>
      <vt:lpstr>Napoleon Ousted</vt:lpstr>
      <vt:lpstr>Rise of Muhammad Ali</vt:lpstr>
      <vt:lpstr>Opening Pandoras’ Box</vt:lpstr>
      <vt:lpstr>Almost a Russian Lake</vt:lpstr>
      <vt:lpstr>Defeat of Ottomans Averted</vt:lpstr>
      <vt:lpstr>Straits Convention 1841</vt:lpstr>
      <vt:lpstr>Imperialism in Starts Egypt</vt:lpstr>
      <vt:lpstr>Weakening of the Ottoman Empire</vt:lpstr>
      <vt:lpstr>Crimean War 1853-1856</vt:lpstr>
      <vt:lpstr>Crimean War</vt:lpstr>
      <vt:lpstr>Suez Canal</vt:lpstr>
      <vt:lpstr>Suez Canal</vt:lpstr>
      <vt:lpstr>Slide 20</vt:lpstr>
      <vt:lpstr>Inauguration of the Canal</vt:lpstr>
      <vt:lpstr>Slide 22</vt:lpstr>
      <vt:lpstr>Constantinople Convention</vt:lpstr>
      <vt:lpstr>Egyptian Revolt</vt:lpstr>
      <vt:lpstr>Egypt Becomes British Protectorate</vt:lpstr>
      <vt:lpstr>The Ottoman Empire Bankrupt</vt:lpstr>
      <vt:lpstr>Germans Make Inroads</vt:lpstr>
      <vt:lpstr>Last Vestiges of Pan-Islam</vt:lpstr>
      <vt:lpstr>Turkish Awakening</vt:lpstr>
      <vt:lpstr>Young Turks</vt:lpstr>
      <vt:lpstr>Coup d'état of 1908</vt:lpstr>
      <vt:lpstr>The Ottoman Empire 1914</vt:lpstr>
      <vt:lpstr>European Imperialism in 19th Century Iran</vt:lpstr>
      <vt:lpstr>European Imperialism in 19th Century Iran</vt:lpstr>
      <vt:lpstr>Slide 35</vt:lpstr>
      <vt:lpstr>Spheres of Influence</vt:lpstr>
      <vt:lpstr>World War I</vt:lpstr>
      <vt:lpstr>Gallipoli Campaign</vt:lpstr>
      <vt:lpstr>Gallipoli Campaign</vt:lpstr>
      <vt:lpstr>Slide 40</vt:lpstr>
      <vt:lpstr>Arab Revolt</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Imperialism</dc:title>
  <dc:creator>John Kellogg</dc:creator>
  <cp:lastModifiedBy>John Kellogg</cp:lastModifiedBy>
  <cp:revision>16</cp:revision>
  <dcterms:created xsi:type="dcterms:W3CDTF">2011-07-26T01:27:33Z</dcterms:created>
  <dcterms:modified xsi:type="dcterms:W3CDTF">2011-09-30T16:56:20Z</dcterms:modified>
</cp:coreProperties>
</file>